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notesMasterIdLst>
    <p:notesMasterId r:id="rId23"/>
  </p:notesMasterIdLst>
  <p:sldIdLst>
    <p:sldId id="256" r:id="rId2"/>
    <p:sldId id="279" r:id="rId3"/>
    <p:sldId id="262" r:id="rId4"/>
    <p:sldId id="294" r:id="rId5"/>
    <p:sldId id="284" r:id="rId6"/>
    <p:sldId id="277" r:id="rId7"/>
    <p:sldId id="278" r:id="rId8"/>
    <p:sldId id="285" r:id="rId9"/>
    <p:sldId id="286" r:id="rId10"/>
    <p:sldId id="287" r:id="rId11"/>
    <p:sldId id="288" r:id="rId12"/>
    <p:sldId id="289" r:id="rId13"/>
    <p:sldId id="292" r:id="rId14"/>
    <p:sldId id="290" r:id="rId15"/>
    <p:sldId id="281" r:id="rId16"/>
    <p:sldId id="291" r:id="rId17"/>
    <p:sldId id="293" r:id="rId18"/>
    <p:sldId id="282" r:id="rId19"/>
    <p:sldId id="283" r:id="rId20"/>
    <p:sldId id="265" r:id="rId21"/>
    <p:sldId id="261" r:id="rId2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473BE"/>
    <a:srgbClr val="425CB3"/>
    <a:srgbClr val="7222A1"/>
    <a:srgbClr val="B13C62"/>
    <a:srgbClr val="53C06A"/>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84204" autoAdjust="0"/>
  </p:normalViewPr>
  <p:slideViewPr>
    <p:cSldViewPr snapToGrid="0" snapToObjects="1">
      <p:cViewPr varScale="1">
        <p:scale>
          <a:sx n="73" d="100"/>
          <a:sy n="73" d="100"/>
        </p:scale>
        <p:origin x="1723" y="5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2EB5088-F453-4D7D-AA77-FD9840233D5C}" type="datetimeFigureOut">
              <a:rPr lang="en-US" smtClean="0"/>
              <a:t>4/10/2018</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9736905-85AC-40D4-8567-9D088B0E6213}" type="slidenum">
              <a:rPr lang="en-US" smtClean="0"/>
              <a:t>‹#›</a:t>
            </a:fld>
            <a:endParaRPr lang="en-US"/>
          </a:p>
        </p:txBody>
      </p:sp>
    </p:spTree>
    <p:extLst>
      <p:ext uri="{BB962C8B-B14F-4D97-AF65-F5344CB8AC3E}">
        <p14:creationId xmlns:p14="http://schemas.microsoft.com/office/powerpoint/2010/main" val="28035168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Microsoft MVP on Windows PowerShell</a:t>
            </a:r>
          </a:p>
          <a:p>
            <a:endParaRPr lang="en-US" dirty="0"/>
          </a:p>
          <a:p>
            <a:r>
              <a:rPr lang="en-US" dirty="0"/>
              <a:t>Leader &amp; Co-Founder of Mississippi PowerShell User Group</a:t>
            </a:r>
          </a:p>
          <a:p>
            <a:endParaRPr lang="en-US" dirty="0"/>
          </a:p>
          <a:p>
            <a:r>
              <a:rPr lang="en-US" dirty="0"/>
              <a:t>Author of PowerShell 101: The No-Nonsense Beginner’s Guide</a:t>
            </a:r>
          </a:p>
          <a:p>
            <a:endParaRPr lang="en-US" dirty="0"/>
          </a:p>
          <a:p>
            <a:r>
              <a:rPr lang="en-US" dirty="0"/>
              <a:t>Co-Author of Windows PowerShell TFM 4th Edition</a:t>
            </a:r>
          </a:p>
          <a:p>
            <a:endParaRPr lang="en-US" dirty="0"/>
          </a:p>
          <a:p>
            <a:r>
              <a:rPr lang="en-US" dirty="0"/>
              <a:t>Author of Chapter 6 in the PowerShell Deep Dives book</a:t>
            </a:r>
          </a:p>
          <a:p>
            <a:endParaRPr lang="en-US" dirty="0"/>
          </a:p>
          <a:p>
            <a:r>
              <a:rPr lang="en-US" dirty="0"/>
              <a:t>Winner of the Advanced Category in the 2013 Scripting Games</a:t>
            </a:r>
          </a:p>
          <a:p>
            <a:endParaRPr lang="en-US" dirty="0"/>
          </a:p>
          <a:p>
            <a:r>
              <a:rPr lang="en-US" dirty="0"/>
              <a:t>Learn more about me @ mikefrobbins.com</a:t>
            </a:r>
          </a:p>
        </p:txBody>
      </p:sp>
      <p:sp>
        <p:nvSpPr>
          <p:cNvPr id="4" name="Slide Number Placeholder 3"/>
          <p:cNvSpPr>
            <a:spLocks noGrp="1"/>
          </p:cNvSpPr>
          <p:nvPr>
            <p:ph type="sldNum" sz="quarter" idx="10"/>
          </p:nvPr>
        </p:nvSpPr>
        <p:spPr/>
        <p:txBody>
          <a:bodyPr/>
          <a:lstStyle/>
          <a:p>
            <a:fld id="{D9736905-85AC-40D4-8567-9D088B0E6213}" type="slidenum">
              <a:rPr lang="en-US" smtClean="0"/>
              <a:t>2</a:t>
            </a:fld>
            <a:endParaRPr lang="en-US"/>
          </a:p>
        </p:txBody>
      </p:sp>
    </p:spTree>
    <p:extLst>
      <p:ext uri="{BB962C8B-B14F-4D97-AF65-F5344CB8AC3E}">
        <p14:creationId xmlns:p14="http://schemas.microsoft.com/office/powerpoint/2010/main" val="26978203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Don't hard code values (don't use static values), use parameters and variables. </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Don't use Hungarian notation! (Example: $</a:t>
            </a:r>
            <a:r>
              <a:rPr lang="en-US" sz="1200" kern="1200" dirty="0" err="1">
                <a:solidFill>
                  <a:schemeClr val="tx1"/>
                </a:solidFill>
                <a:latin typeface="+mn-lt"/>
                <a:ea typeface="+mn-ea"/>
                <a:cs typeface="+mn-cs"/>
              </a:rPr>
              <a:t>strOutFile</a:t>
            </a:r>
            <a:r>
              <a:rPr lang="en-US" sz="1200" kern="1200" dirty="0">
                <a:solidFill>
                  <a:schemeClr val="tx1"/>
                </a:solidFill>
                <a:latin typeface="+mn-lt"/>
                <a:ea typeface="+mn-ea"/>
                <a:cs typeface="+mn-cs"/>
              </a:rPr>
              <a:t> should be $</a:t>
            </a:r>
            <a:r>
              <a:rPr lang="en-US" sz="1200" kern="1200" dirty="0" err="1">
                <a:solidFill>
                  <a:schemeClr val="tx1"/>
                </a:solidFill>
                <a:latin typeface="+mn-lt"/>
                <a:ea typeface="+mn-ea"/>
                <a:cs typeface="+mn-cs"/>
              </a:rPr>
              <a:t>OutFile</a:t>
            </a:r>
            <a:r>
              <a:rPr lang="en-US" sz="1200" kern="1200" dirty="0">
                <a:solidFill>
                  <a:schemeClr val="tx1"/>
                </a:solidFill>
                <a:latin typeface="+mn-lt"/>
                <a:ea typeface="+mn-ea"/>
                <a:cs typeface="+mn-cs"/>
              </a:rPr>
              <a:t>)</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Do use a meaningful name for your variables</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Don't reuse variables </a:t>
            </a:r>
          </a:p>
          <a:p>
            <a:endParaRPr lang="en-US" dirty="0"/>
          </a:p>
        </p:txBody>
      </p:sp>
      <p:sp>
        <p:nvSpPr>
          <p:cNvPr id="4" name="Slide Number Placeholder 3"/>
          <p:cNvSpPr>
            <a:spLocks noGrp="1"/>
          </p:cNvSpPr>
          <p:nvPr>
            <p:ph type="sldNum" sz="quarter" idx="10"/>
          </p:nvPr>
        </p:nvSpPr>
        <p:spPr/>
        <p:txBody>
          <a:bodyPr/>
          <a:lstStyle/>
          <a:p>
            <a:fld id="{D9736905-85AC-40D4-8567-9D088B0E6213}" type="slidenum">
              <a:rPr lang="en-US" smtClean="0"/>
              <a:t>14</a:t>
            </a:fld>
            <a:endParaRPr lang="en-US"/>
          </a:p>
        </p:txBody>
      </p:sp>
    </p:spTree>
    <p:extLst>
      <p:ext uri="{BB962C8B-B14F-4D97-AF65-F5344CB8AC3E}">
        <p14:creationId xmlns:p14="http://schemas.microsoft.com/office/powerpoint/2010/main" val="38520018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latin typeface="+mn-lt"/>
                <a:ea typeface="+mn-ea"/>
                <a:cs typeface="+mn-cs"/>
              </a:rPr>
              <a:t>Use the same parameter names as the default cmdlets for your parameter names whenever possible.</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Avoid using plural names for parameters than can accept a single element (even if it can accept more than one item).</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Some documentation suggests that plural parameter names should only be used when the parameter is always a multi-element value (which is probably never).</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Use Pascal case for parameter names. </a:t>
            </a:r>
          </a:p>
        </p:txBody>
      </p:sp>
      <p:sp>
        <p:nvSpPr>
          <p:cNvPr id="4" name="Slide Number Placeholder 3"/>
          <p:cNvSpPr>
            <a:spLocks noGrp="1"/>
          </p:cNvSpPr>
          <p:nvPr>
            <p:ph type="sldNum" sz="quarter" idx="10"/>
          </p:nvPr>
        </p:nvSpPr>
        <p:spPr/>
        <p:txBody>
          <a:bodyPr/>
          <a:lstStyle/>
          <a:p>
            <a:fld id="{D9736905-85AC-40D4-8567-9D088B0E6213}" type="slidenum">
              <a:rPr lang="en-US" smtClean="0"/>
              <a:t>16</a:t>
            </a:fld>
            <a:endParaRPr lang="en-US"/>
          </a:p>
        </p:txBody>
      </p:sp>
    </p:spTree>
    <p:extLst>
      <p:ext uri="{BB962C8B-B14F-4D97-AF65-F5344CB8AC3E}">
        <p14:creationId xmlns:p14="http://schemas.microsoft.com/office/powerpoint/2010/main" val="34846082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latin typeface="+mn-lt"/>
                <a:ea typeface="+mn-ea"/>
                <a:cs typeface="+mn-cs"/>
              </a:rPr>
              <a:t>VSCode is a free opensource and lightweight program that’s the new and improved replacement for the PowerShell ISE.</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VSCode –ne Visual Studio</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PowerShell Core is not an upgrade or replacement to Windows PowerShell. It installs side by side on Windows based systems.</a:t>
            </a:r>
          </a:p>
        </p:txBody>
      </p:sp>
      <p:sp>
        <p:nvSpPr>
          <p:cNvPr id="4" name="Slide Number Placeholder 3"/>
          <p:cNvSpPr>
            <a:spLocks noGrp="1"/>
          </p:cNvSpPr>
          <p:nvPr>
            <p:ph type="sldNum" sz="quarter" idx="10"/>
          </p:nvPr>
        </p:nvSpPr>
        <p:spPr/>
        <p:txBody>
          <a:bodyPr/>
          <a:lstStyle/>
          <a:p>
            <a:fld id="{D9736905-85AC-40D4-8567-9D088B0E6213}" type="slidenum">
              <a:rPr lang="en-US" smtClean="0"/>
              <a:t>3</a:t>
            </a:fld>
            <a:endParaRPr lang="en-US"/>
          </a:p>
        </p:txBody>
      </p:sp>
    </p:spTree>
    <p:extLst>
      <p:ext uri="{BB962C8B-B14F-4D97-AF65-F5344CB8AC3E}">
        <p14:creationId xmlns:p14="http://schemas.microsoft.com/office/powerpoint/2010/main" val="40430559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9736905-85AC-40D4-8567-9D088B0E6213}" type="slidenum">
              <a:rPr lang="en-US" smtClean="0"/>
              <a:t>4</a:t>
            </a:fld>
            <a:endParaRPr lang="en-US"/>
          </a:p>
        </p:txBody>
      </p:sp>
    </p:spTree>
    <p:extLst>
      <p:ext uri="{BB962C8B-B14F-4D97-AF65-F5344CB8AC3E}">
        <p14:creationId xmlns:p14="http://schemas.microsoft.com/office/powerpoint/2010/main" val="10512861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The abstract / synopsis for this session.</a:t>
            </a:r>
          </a:p>
          <a:p>
            <a:r>
              <a:rPr lang="en-US" dirty="0"/>
              <a:t>https://powershelldevopsglobalsummit2018.sched.com/event/CnMp/writing-award-winning-powershell-functions-and-script-modules</a:t>
            </a:r>
          </a:p>
          <a:p>
            <a:endParaRPr lang="en-US" dirty="0"/>
          </a:p>
          <a:p>
            <a:r>
              <a:rPr lang="en-US" dirty="0"/>
              <a:t>Do what you say your going to do.</a:t>
            </a:r>
          </a:p>
        </p:txBody>
      </p:sp>
      <p:sp>
        <p:nvSpPr>
          <p:cNvPr id="4" name="Slide Number Placeholder 3"/>
          <p:cNvSpPr>
            <a:spLocks noGrp="1"/>
          </p:cNvSpPr>
          <p:nvPr>
            <p:ph type="sldNum" sz="quarter" idx="10"/>
          </p:nvPr>
        </p:nvSpPr>
        <p:spPr/>
        <p:txBody>
          <a:bodyPr/>
          <a:lstStyle/>
          <a:p>
            <a:fld id="{D9736905-85AC-40D4-8567-9D088B0E6213}" type="slidenum">
              <a:rPr lang="en-US" smtClean="0"/>
              <a:t>6</a:t>
            </a:fld>
            <a:endParaRPr lang="en-US"/>
          </a:p>
        </p:txBody>
      </p:sp>
    </p:spTree>
    <p:extLst>
      <p:ext uri="{BB962C8B-B14F-4D97-AF65-F5344CB8AC3E}">
        <p14:creationId xmlns:p14="http://schemas.microsoft.com/office/powerpoint/2010/main" val="20044702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More often than not, I see people start writing code before putting any thought into it whatsoever.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They have no plan which means they plan to fail.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sz="1200" kern="1200" dirty="0">
                <a:solidFill>
                  <a:schemeClr val="tx1"/>
                </a:solidFill>
                <a:latin typeface="+mn-lt"/>
                <a:ea typeface="+mn-ea"/>
                <a:cs typeface="+mn-cs"/>
              </a:rPr>
              <a:t>If they don't know how to do something, they search the Internet in an attempt to shortcut the process of learning for themselves. Instead of shortcutting the process, they're actually shortchanging themselves.</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Always give credit when using other peoples code. </a:t>
            </a:r>
          </a:p>
          <a:p>
            <a:endParaRPr lang="en-US" dirty="0"/>
          </a:p>
          <a:p>
            <a:r>
              <a:rPr lang="en-US" sz="1200" kern="1200" dirty="0">
                <a:solidFill>
                  <a:schemeClr val="tx1"/>
                </a:solidFill>
                <a:latin typeface="+mn-lt"/>
                <a:ea typeface="+mn-ea"/>
                <a:cs typeface="+mn-cs"/>
              </a:rPr>
              <a:t>Why are you writing this function or building this tool? What problem are you trying to solve? Before reinventing the wheel, determine if someone else has already written something that could be used or built upon.</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Don't overcomplicate things. Keep it super simple and use the most straight forward way to accomplish a task.</a:t>
            </a:r>
          </a:p>
          <a:p>
            <a:endParaRPr lang="en-US" sz="1200" kern="1200" dirty="0">
              <a:solidFill>
                <a:schemeClr val="tx1"/>
              </a:solidFill>
              <a:latin typeface="+mn-lt"/>
              <a:ea typeface="+mn-ea"/>
              <a:cs typeface="+mn-cs"/>
            </a:endParaRPr>
          </a:p>
          <a:p>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D9736905-85AC-40D4-8567-9D088B0E6213}" type="slidenum">
              <a:rPr lang="en-US" smtClean="0"/>
              <a:t>8</a:t>
            </a:fld>
            <a:endParaRPr lang="en-US"/>
          </a:p>
        </p:txBody>
      </p:sp>
    </p:spTree>
    <p:extLst>
      <p:ext uri="{BB962C8B-B14F-4D97-AF65-F5344CB8AC3E}">
        <p14:creationId xmlns:p14="http://schemas.microsoft.com/office/powerpoint/2010/main" val="15623233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Avoid aliases and positional parameters in scripts and functions and any code that you share.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Format your code for readability.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Don't write unnecessary code even if it doesn't hurt anything because it adds unnecessary complexity.</a:t>
            </a:r>
          </a:p>
          <a:p>
            <a:endParaRPr lang="en-US" sz="1200" kern="1200" dirty="0">
              <a:solidFill>
                <a:schemeClr val="tx1"/>
              </a:solidFill>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Attention to detail goes a long way when writing any type of code, including PowerShell.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Begin with the end in mind and have a clear vision of what you're trying to accomplish before writing any code.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Once you know what the end result is that you're trying to achieve, break the process down into smaller, more manageable steps. </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This is a great way to simplify anything that you're trying to accomplish without becoming overwhelmed and writing PowerShell code is no exception.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D9736905-85AC-40D4-8567-9D088B0E6213}" type="slidenum">
              <a:rPr lang="en-US" smtClean="0"/>
              <a:t>9</a:t>
            </a:fld>
            <a:endParaRPr lang="en-US"/>
          </a:p>
        </p:txBody>
      </p:sp>
    </p:spTree>
    <p:extLst>
      <p:ext uri="{BB962C8B-B14F-4D97-AF65-F5344CB8AC3E}">
        <p14:creationId xmlns:p14="http://schemas.microsoft.com/office/powerpoint/2010/main" val="2312490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latin typeface="+mn-lt"/>
                <a:ea typeface="+mn-ea"/>
                <a:cs typeface="+mn-cs"/>
              </a:rPr>
              <a:t>Whenever possible, I prefer to write functions because to me they're more tool oriented.</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I can place them in a script module, place that module in the </a:t>
            </a:r>
            <a:r>
              <a:rPr lang="en-US" sz="1200" kern="1200" dirty="0" err="1">
                <a:solidFill>
                  <a:schemeClr val="tx1"/>
                </a:solidFill>
                <a:latin typeface="+mn-lt"/>
                <a:ea typeface="+mn-ea"/>
                <a:cs typeface="+mn-cs"/>
              </a:rPr>
              <a:t>PSModulePath</a:t>
            </a:r>
            <a:r>
              <a:rPr lang="en-US" sz="1200" kern="1200" dirty="0">
                <a:solidFill>
                  <a:schemeClr val="tx1"/>
                </a:solidFill>
                <a:latin typeface="+mn-lt"/>
                <a:ea typeface="+mn-ea"/>
                <a:cs typeface="+mn-cs"/>
              </a:rPr>
              <a:t> and with the module autoloading functionality that was introduced in Windows PowerShell version 3, I can simply call a function instead of having to remember where it's saved, unlike a script.</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With </a:t>
            </a:r>
            <a:r>
              <a:rPr lang="en-US" sz="1200" kern="1200" dirty="0" err="1">
                <a:solidFill>
                  <a:schemeClr val="tx1"/>
                </a:solidFill>
                <a:latin typeface="+mn-lt"/>
                <a:ea typeface="+mn-ea"/>
                <a:cs typeface="+mn-cs"/>
              </a:rPr>
              <a:t>PowerShellGet</a:t>
            </a:r>
            <a:r>
              <a:rPr lang="en-US" sz="1200" kern="1200" dirty="0">
                <a:solidFill>
                  <a:schemeClr val="tx1"/>
                </a:solidFill>
                <a:latin typeface="+mn-lt"/>
                <a:ea typeface="+mn-ea"/>
                <a:cs typeface="+mn-cs"/>
              </a:rPr>
              <a:t> in PowerShell version 5, it's also easier to share and distribute modules in the PowerShell Gallery or in a private NuGet repository.</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I presented a session on </a:t>
            </a:r>
            <a:r>
              <a:rPr lang="en-US" sz="1200" kern="1200" dirty="0" err="1">
                <a:solidFill>
                  <a:schemeClr val="tx1"/>
                </a:solidFill>
                <a:latin typeface="+mn-lt"/>
                <a:ea typeface="+mn-ea"/>
                <a:cs typeface="+mn-cs"/>
              </a:rPr>
              <a:t>PowerShellGet</a:t>
            </a:r>
            <a:r>
              <a:rPr lang="en-US" sz="1200" kern="1200" dirty="0">
                <a:solidFill>
                  <a:schemeClr val="tx1"/>
                </a:solidFill>
                <a:latin typeface="+mn-lt"/>
                <a:ea typeface="+mn-ea"/>
                <a:cs typeface="+mn-cs"/>
              </a:rPr>
              <a:t> at the PowerShell Summit in 2015 in you're interested in learning more about it.</a:t>
            </a:r>
          </a:p>
          <a:p>
            <a:r>
              <a:rPr lang="en-US" sz="1200" kern="1200" dirty="0">
                <a:solidFill>
                  <a:schemeClr val="tx1"/>
                </a:solidFill>
                <a:latin typeface="+mn-lt"/>
                <a:ea typeface="+mn-ea"/>
                <a:cs typeface="+mn-cs"/>
              </a:rPr>
              <a:t>http://mikefrobbins.com/2015/04/23/powershellget-the-big-easy-way-to-discover-install-and-update-powershell-modules/</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I write my functions generically without hardcoding any proprietary data such as server names or credentials in them.</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I place those functions into script modules which makes them easier to share as I previously mentioned.</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By not including any proprietary data, it makes them easier to open source.</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I write caller scripts (scripts that call the functions) where I place the proprietary information and those scripts aren't shared with anyone outside of my organization.</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I've also received some great ideas and suggestions for changes to my code over the years by blogging about it and placing it on GitHub.</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Who knows, someone else may even fix problems for you or add additional functionality if your code is open sourced.</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Ultimately, your organization ends up with better code by allowing it to be open sourced because you're not going to share something that's quick and dirty. </a:t>
            </a:r>
          </a:p>
        </p:txBody>
      </p:sp>
      <p:sp>
        <p:nvSpPr>
          <p:cNvPr id="4" name="Slide Number Placeholder 3"/>
          <p:cNvSpPr>
            <a:spLocks noGrp="1"/>
          </p:cNvSpPr>
          <p:nvPr>
            <p:ph type="sldNum" sz="quarter" idx="10"/>
          </p:nvPr>
        </p:nvSpPr>
        <p:spPr/>
        <p:txBody>
          <a:bodyPr/>
          <a:lstStyle/>
          <a:p>
            <a:fld id="{D9736905-85AC-40D4-8567-9D088B0E6213}" type="slidenum">
              <a:rPr lang="en-US" smtClean="0"/>
              <a:t>10</a:t>
            </a:fld>
            <a:endParaRPr lang="en-US"/>
          </a:p>
        </p:txBody>
      </p:sp>
    </p:spTree>
    <p:extLst>
      <p:ext uri="{BB962C8B-B14F-4D97-AF65-F5344CB8AC3E}">
        <p14:creationId xmlns:p14="http://schemas.microsoft.com/office/powerpoint/2010/main" val="33529440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latin typeface="+mn-lt"/>
                <a:ea typeface="+mn-ea"/>
                <a:cs typeface="+mn-cs"/>
              </a:rPr>
              <a:t>If you don't already know the answer to this, you're probably at the wrong conference.</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A function is a list of commands or instructions that perform a specific task, packaged as one unit.</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A PowerShell function should do one thing and do it well. It should do one and only one of the following.</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Retrieve data</a:t>
            </a:r>
          </a:p>
          <a:p>
            <a:r>
              <a:rPr lang="en-US" sz="1200" kern="1200" dirty="0">
                <a:solidFill>
                  <a:schemeClr val="tx1"/>
                </a:solidFill>
                <a:latin typeface="+mn-lt"/>
                <a:ea typeface="+mn-ea"/>
                <a:cs typeface="+mn-cs"/>
              </a:rPr>
              <a:t>Process data</a:t>
            </a:r>
          </a:p>
          <a:p>
            <a:r>
              <a:rPr lang="en-US" sz="1200" kern="1200" dirty="0">
                <a:solidFill>
                  <a:schemeClr val="tx1"/>
                </a:solidFill>
                <a:latin typeface="+mn-lt"/>
                <a:ea typeface="+mn-ea"/>
                <a:cs typeface="+mn-cs"/>
              </a:rPr>
              <a:t>Output data</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Adhering to this list allow your functions to be modular.</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More information about what a function should and shouldn't do can be found in this Hey, Scripting Guy! Blog article.</a:t>
            </a:r>
          </a:p>
          <a:p>
            <a:r>
              <a:rPr lang="en-US" sz="1200" kern="1200" dirty="0">
                <a:solidFill>
                  <a:schemeClr val="tx1"/>
                </a:solidFill>
                <a:latin typeface="+mn-lt"/>
                <a:ea typeface="+mn-ea"/>
                <a:cs typeface="+mn-cs"/>
              </a:rPr>
              <a:t>https://blogs.technet.microsoft.com/heyscriptingguy/2013/04/07/do-one-thing-and-do-it-well/</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For more information about what a PowerShell function is, see the </a:t>
            </a:r>
            <a:r>
              <a:rPr lang="en-US" sz="1200" kern="1200" dirty="0" err="1">
                <a:solidFill>
                  <a:schemeClr val="tx1"/>
                </a:solidFill>
                <a:latin typeface="+mn-lt"/>
                <a:ea typeface="+mn-ea"/>
                <a:cs typeface="+mn-cs"/>
              </a:rPr>
              <a:t>about_Functions</a:t>
            </a:r>
            <a:r>
              <a:rPr lang="en-US" sz="1200" kern="1200" dirty="0">
                <a:solidFill>
                  <a:schemeClr val="tx1"/>
                </a:solidFill>
                <a:latin typeface="+mn-lt"/>
                <a:ea typeface="+mn-ea"/>
                <a:cs typeface="+mn-cs"/>
              </a:rPr>
              <a:t> help topic</a:t>
            </a:r>
          </a:p>
          <a:p>
            <a:r>
              <a:rPr lang="en-US" sz="1200" kern="1200" dirty="0">
                <a:solidFill>
                  <a:schemeClr val="tx1"/>
                </a:solidFill>
                <a:latin typeface="+mn-lt"/>
                <a:ea typeface="+mn-ea"/>
                <a:cs typeface="+mn-cs"/>
              </a:rPr>
              <a:t>https://docs.microsoft.com/en-us/powershell/module/microsoft.powershell.core/about/about_functions </a:t>
            </a:r>
          </a:p>
        </p:txBody>
      </p:sp>
      <p:sp>
        <p:nvSpPr>
          <p:cNvPr id="4" name="Slide Number Placeholder 3"/>
          <p:cNvSpPr>
            <a:spLocks noGrp="1"/>
          </p:cNvSpPr>
          <p:nvPr>
            <p:ph type="sldNum" sz="quarter" idx="10"/>
          </p:nvPr>
        </p:nvSpPr>
        <p:spPr/>
        <p:txBody>
          <a:bodyPr/>
          <a:lstStyle/>
          <a:p>
            <a:fld id="{D9736905-85AC-40D4-8567-9D088B0E6213}" type="slidenum">
              <a:rPr lang="en-US" smtClean="0"/>
              <a:t>11</a:t>
            </a:fld>
            <a:endParaRPr lang="en-US"/>
          </a:p>
        </p:txBody>
      </p:sp>
    </p:spTree>
    <p:extLst>
      <p:ext uri="{BB962C8B-B14F-4D97-AF65-F5344CB8AC3E}">
        <p14:creationId xmlns:p14="http://schemas.microsoft.com/office/powerpoint/2010/main" val="31804327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latin typeface="+mn-lt"/>
                <a:ea typeface="+mn-ea"/>
                <a:cs typeface="+mn-cs"/>
              </a:rPr>
              <a:t>Use a Pascal case name with an approved verb and a singular noun.</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Capitalize the first letter of the verb and all terms in the noun.</a:t>
            </a:r>
          </a:p>
          <a:p>
            <a:endParaRPr lang="en-US" sz="1200" kern="1200" dirty="0">
              <a:solidFill>
                <a:schemeClr val="tx1"/>
              </a:solidFill>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latin typeface="+mn-lt"/>
                <a:ea typeface="+mn-ea"/>
                <a:cs typeface="+mn-cs"/>
              </a:rPr>
              <a:t>Be sure to use approved verbs for your functions otherwise a warning will be generated when your module is imported. </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I also recommend prefixing the noun.</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Example: </a:t>
            </a:r>
            <a:r>
              <a:rPr lang="en-US" sz="1200" kern="1200" dirty="0" err="1">
                <a:solidFill>
                  <a:schemeClr val="tx1"/>
                </a:solidFill>
                <a:latin typeface="+mn-lt"/>
                <a:ea typeface="+mn-ea"/>
                <a:cs typeface="+mn-cs"/>
              </a:rPr>
              <a:t>ApprovedVerb-PrefixSingularNoun</a:t>
            </a:r>
            <a:endParaRPr lang="en-US" sz="1200" kern="1200" dirty="0">
              <a:solidFill>
                <a:schemeClr val="tx1"/>
              </a:solidFill>
              <a:latin typeface="+mn-lt"/>
              <a:ea typeface="+mn-ea"/>
              <a:cs typeface="+mn-cs"/>
            </a:endParaRPr>
          </a:p>
          <a:p>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D9736905-85AC-40D4-8567-9D088B0E6213}" type="slidenum">
              <a:rPr lang="en-US" smtClean="0"/>
              <a:t>12</a:t>
            </a:fld>
            <a:endParaRPr lang="en-US"/>
          </a:p>
        </p:txBody>
      </p:sp>
    </p:spTree>
    <p:extLst>
      <p:ext uri="{BB962C8B-B14F-4D97-AF65-F5344CB8AC3E}">
        <p14:creationId xmlns:p14="http://schemas.microsoft.com/office/powerpoint/2010/main" val="398887011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2652" y="4331096"/>
            <a:ext cx="8996470" cy="682556"/>
          </a:xfrm>
        </p:spPr>
        <p:txBody>
          <a:bodyPr anchor="b">
            <a:normAutofit/>
          </a:bodyPr>
          <a:lstStyle>
            <a:lvl1pPr>
              <a:defRPr sz="2800">
                <a:solidFill>
                  <a:srgbClr val="425CB3"/>
                </a:solidFill>
              </a:defRPr>
            </a:lvl1pPr>
          </a:lstStyle>
          <a:p>
            <a:r>
              <a:rPr lang="en-US" dirty="0"/>
              <a:t>Click to edit Master title style</a:t>
            </a:r>
            <a:endParaRPr dirty="0"/>
          </a:p>
        </p:txBody>
      </p:sp>
      <p:sp>
        <p:nvSpPr>
          <p:cNvPr id="3" name="Subtitle 2"/>
          <p:cNvSpPr>
            <a:spLocks noGrp="1"/>
          </p:cNvSpPr>
          <p:nvPr>
            <p:ph type="subTitle" idx="1"/>
          </p:nvPr>
        </p:nvSpPr>
        <p:spPr>
          <a:xfrm>
            <a:off x="149015" y="5031409"/>
            <a:ext cx="6343650" cy="459580"/>
          </a:xfrm>
        </p:spPr>
        <p:txBody>
          <a:bodyPr>
            <a:normAutofit/>
          </a:bodyPr>
          <a:lstStyle>
            <a:lvl1pPr marL="0" indent="0" algn="l">
              <a:spcBef>
                <a:spcPts val="300"/>
              </a:spcBef>
              <a:buNone/>
              <a:defRPr sz="1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endParaRPr dirty="0"/>
          </a:p>
        </p:txBody>
      </p:sp>
      <p:sp>
        <p:nvSpPr>
          <p:cNvPr id="17" name="TextBox 16"/>
          <p:cNvSpPr txBox="1"/>
          <p:nvPr userDrawn="1"/>
        </p:nvSpPr>
        <p:spPr>
          <a:xfrm>
            <a:off x="323582" y="6336262"/>
            <a:ext cx="4850342" cy="400110"/>
          </a:xfrm>
          <a:prstGeom prst="rect">
            <a:avLst/>
          </a:prstGeom>
          <a:noFill/>
        </p:spPr>
        <p:txBody>
          <a:bodyPr wrap="square" rtlCol="0" anchor="ctr">
            <a:spAutoFit/>
          </a:bodyPr>
          <a:lstStyle/>
          <a:p>
            <a:pPr algn="l"/>
            <a:r>
              <a:rPr lang="en-US" sz="2000" dirty="0">
                <a:solidFill>
                  <a:schemeClr val="bg2">
                    <a:lumMod val="75000"/>
                  </a:schemeClr>
                </a:solidFill>
              </a:rPr>
              <a:t>mikefrobbins.com</a:t>
            </a:r>
          </a:p>
        </p:txBody>
      </p:sp>
      <p:pic>
        <p:nvPicPr>
          <p:cNvPr id="8" name="Picture 7"/>
          <p:cNvPicPr>
            <a:picLocks noChangeAspect="1"/>
          </p:cNvPicPr>
          <p:nvPr userDrawn="1"/>
        </p:nvPicPr>
        <p:blipFill>
          <a:blip r:embed="rId2"/>
          <a:stretch>
            <a:fillRect/>
          </a:stretch>
        </p:blipFill>
        <p:spPr>
          <a:xfrm>
            <a:off x="61408" y="67466"/>
            <a:ext cx="8997714" cy="4245873"/>
          </a:xfrm>
          <a:prstGeom prst="rect">
            <a:avLst/>
          </a:prstGeom>
        </p:spPr>
      </p:pic>
      <p:pic>
        <p:nvPicPr>
          <p:cNvPr id="2050" name="Picture 2" descr="C:\Users\mrobbins\AppData\Local\Temp\SNAGHTMLe5c2429.P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6724996" y="5127230"/>
            <a:ext cx="2167871" cy="160914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endParaRPr dirty="0"/>
          </a:p>
        </p:txBody>
      </p:sp>
      <p:sp>
        <p:nvSpPr>
          <p:cNvPr id="3" name="Content Placeholder 2"/>
          <p:cNvSpPr>
            <a:spLocks noGrp="1"/>
          </p:cNvSpPr>
          <p:nvPr>
            <p:ph idx="1"/>
          </p:nvPr>
        </p:nvSpPr>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nd Content, Alt.">
    <p:spTree>
      <p:nvGrpSpPr>
        <p:cNvPr id="1" name=""/>
        <p:cNvGrpSpPr/>
        <p:nvPr/>
      </p:nvGrpSpPr>
      <p:grpSpPr>
        <a:xfrm>
          <a:off x="0" y="0"/>
          <a:ext cx="0" cy="0"/>
          <a:chOff x="0" y="0"/>
          <a:chExt cx="0" cy="0"/>
        </a:xfrm>
      </p:grpSpPr>
      <p:sp>
        <p:nvSpPr>
          <p:cNvPr id="2" name="Title 1"/>
          <p:cNvSpPr>
            <a:spLocks noGrp="1"/>
          </p:cNvSpPr>
          <p:nvPr>
            <p:ph type="title"/>
          </p:nvPr>
        </p:nvSpPr>
        <p:spPr>
          <a:xfrm>
            <a:off x="498474" y="134471"/>
            <a:ext cx="7556313" cy="995082"/>
          </a:xfrm>
        </p:spPr>
        <p:txBody>
          <a:bodyPr anchor="b" anchorCtr="0"/>
          <a:lstStyle/>
          <a:p>
            <a:r>
              <a:rPr lang="en-US"/>
              <a:t>Click to edit Master title style</a:t>
            </a:r>
            <a:endParaRPr/>
          </a:p>
        </p:txBody>
      </p:sp>
      <p:sp>
        <p:nvSpPr>
          <p:cNvPr id="3" name="Content Placeholder 2"/>
          <p:cNvSpPr>
            <a:spLocks noGrp="1"/>
          </p:cNvSpPr>
          <p:nvPr>
            <p:ph idx="1"/>
          </p:nvPr>
        </p:nvSpPr>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10" name="Text Placeholder 3"/>
          <p:cNvSpPr>
            <a:spLocks noGrp="1"/>
          </p:cNvSpPr>
          <p:nvPr>
            <p:ph type="body" sz="half" idx="2"/>
          </p:nvPr>
        </p:nvSpPr>
        <p:spPr>
          <a:xfrm>
            <a:off x="498518" y="1129553"/>
            <a:ext cx="7558960" cy="774700"/>
          </a:xfrm>
        </p:spPr>
        <p:txBody>
          <a:bodyPr vert="horz" lIns="91440" tIns="45720" rIns="91440" bIns="45720" rtlCol="0" anchor="t" anchorCtr="0">
            <a:noAutofit/>
          </a:bodyPr>
          <a:lstStyle>
            <a:lvl1pPr marL="0" indent="0">
              <a:buNone/>
              <a:defRPr kumimoji="0" sz="2400" b="0" i="0" u="none" strike="noStrike" kern="1200" cap="none" spc="0" normalizeH="0" baseline="0">
                <a:ln>
                  <a:noFill/>
                </a:ln>
                <a:solidFill>
                  <a:schemeClr val="accent3"/>
                </a:solidFill>
                <a:effectLst/>
                <a:uLnTx/>
                <a:uFillTx/>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US" dirty="0"/>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p:cNvSpPr/>
          <p:nvPr/>
        </p:nvSpPr>
        <p:spPr>
          <a:xfrm>
            <a:off x="158750" y="228600"/>
            <a:ext cx="8826499" cy="55181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2106083" y="1647296"/>
            <a:ext cx="5638800" cy="1362075"/>
          </a:xfrm>
        </p:spPr>
        <p:txBody>
          <a:bodyPr anchor="b" anchorCtr="0">
            <a:normAutofit/>
          </a:bodyPr>
          <a:lstStyle>
            <a:lvl1pPr algn="l">
              <a:defRPr sz="3200" b="0" cap="none" baseline="0">
                <a:solidFill>
                  <a:schemeClr val="bg1"/>
                </a:solidFill>
              </a:defRPr>
            </a:lvl1pPr>
          </a:lstStyle>
          <a:p>
            <a:r>
              <a:rPr lang="en-US"/>
              <a:t>Click to edit Master title style</a:t>
            </a:r>
            <a:endParaRPr/>
          </a:p>
        </p:txBody>
      </p:sp>
      <p:sp>
        <p:nvSpPr>
          <p:cNvPr id="3" name="Text Placeholder 2"/>
          <p:cNvSpPr>
            <a:spLocks noGrp="1"/>
          </p:cNvSpPr>
          <p:nvPr>
            <p:ph type="body" idx="1"/>
          </p:nvPr>
        </p:nvSpPr>
        <p:spPr>
          <a:xfrm>
            <a:off x="2106083" y="3018896"/>
            <a:ext cx="5638800" cy="1500187"/>
          </a:xfrm>
        </p:spPr>
        <p:txBody>
          <a:bodyPr anchor="t" anchorCtr="0">
            <a:normAutofit/>
          </a:bodyPr>
          <a:lstStyle>
            <a:lvl1pPr marL="0" indent="0">
              <a:spcBef>
                <a:spcPts val="300"/>
              </a:spcBef>
              <a:buNone/>
              <a:defRPr sz="1400" cap="none" baseline="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Demo">
    <p:spTree>
      <p:nvGrpSpPr>
        <p:cNvPr id="1" name=""/>
        <p:cNvGrpSpPr/>
        <p:nvPr/>
      </p:nvGrpSpPr>
      <p:grpSpPr>
        <a:xfrm>
          <a:off x="0" y="0"/>
          <a:ext cx="0" cy="0"/>
          <a:chOff x="0" y="0"/>
          <a:chExt cx="0" cy="0"/>
        </a:xfrm>
      </p:grpSpPr>
      <p:sp>
        <p:nvSpPr>
          <p:cNvPr id="7" name="Rectangle 6"/>
          <p:cNvSpPr/>
          <p:nvPr userDrawn="1"/>
        </p:nvSpPr>
        <p:spPr>
          <a:xfrm>
            <a:off x="158750" y="228600"/>
            <a:ext cx="8826499" cy="55181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2106083" y="2337858"/>
            <a:ext cx="5638800" cy="1362075"/>
          </a:xfrm>
        </p:spPr>
        <p:txBody>
          <a:bodyPr anchor="b" anchorCtr="0">
            <a:normAutofit/>
          </a:bodyPr>
          <a:lstStyle>
            <a:lvl1pPr algn="l">
              <a:defRPr sz="3200" b="0" cap="none" baseline="0">
                <a:solidFill>
                  <a:schemeClr val="bg1"/>
                </a:solidFill>
              </a:defRPr>
            </a:lvl1pPr>
          </a:lstStyle>
          <a:p>
            <a:r>
              <a:rPr lang="en-US"/>
              <a:t>Click to edit Master title style</a:t>
            </a:r>
            <a:endParaRPr dirty="0"/>
          </a:p>
        </p:txBody>
      </p:sp>
      <p:sp>
        <p:nvSpPr>
          <p:cNvPr id="3" name="Text Placeholder 2"/>
          <p:cNvSpPr>
            <a:spLocks noGrp="1"/>
          </p:cNvSpPr>
          <p:nvPr>
            <p:ph type="body" idx="1"/>
          </p:nvPr>
        </p:nvSpPr>
        <p:spPr>
          <a:xfrm>
            <a:off x="2106083" y="3699933"/>
            <a:ext cx="5638800" cy="819150"/>
          </a:xfrm>
        </p:spPr>
        <p:txBody>
          <a:bodyPr anchor="t" anchorCtr="0">
            <a:normAutofit/>
          </a:bodyPr>
          <a:lstStyle>
            <a:lvl1pPr marL="0" indent="0">
              <a:spcBef>
                <a:spcPts val="300"/>
              </a:spcBef>
              <a:buNone/>
              <a:defRPr sz="1400" cap="none" baseline="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9" name="TextBox 8"/>
          <p:cNvSpPr txBox="1"/>
          <p:nvPr userDrawn="1"/>
        </p:nvSpPr>
        <p:spPr>
          <a:xfrm>
            <a:off x="205466" y="486943"/>
            <a:ext cx="8733065" cy="1184940"/>
          </a:xfrm>
          <a:prstGeom prst="rect">
            <a:avLst/>
          </a:prstGeom>
          <a:noFill/>
        </p:spPr>
        <p:txBody>
          <a:bodyPr wrap="square" rtlCol="0" anchor="t">
            <a:spAutoFit/>
          </a:bodyPr>
          <a:lstStyle/>
          <a:p>
            <a:r>
              <a:rPr lang="en-US" sz="7100" dirty="0">
                <a:solidFill>
                  <a:schemeClr val="bg2"/>
                </a:solidFill>
              </a:rPr>
              <a:t>Start-Process ‘Demo’</a:t>
            </a:r>
          </a:p>
        </p:txBody>
      </p:sp>
    </p:spTree>
    <p:extLst>
      <p:ext uri="{BB962C8B-B14F-4D97-AF65-F5344CB8AC3E}">
        <p14:creationId xmlns:p14="http://schemas.microsoft.com/office/powerpoint/2010/main" val="21718470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498518" y="1985963"/>
            <a:ext cx="3657600" cy="41402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Content Placeholder 3"/>
          <p:cNvSpPr>
            <a:spLocks noGrp="1"/>
          </p:cNvSpPr>
          <p:nvPr>
            <p:ph sz="half" idx="2"/>
          </p:nvPr>
        </p:nvSpPr>
        <p:spPr>
          <a:xfrm>
            <a:off x="4399878" y="1985963"/>
            <a:ext cx="3657600" cy="41402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4" name="Content Placeholder 3"/>
          <p:cNvSpPr>
            <a:spLocks noGrp="1"/>
          </p:cNvSpPr>
          <p:nvPr>
            <p:ph sz="half" idx="2"/>
          </p:nvPr>
        </p:nvSpPr>
        <p:spPr>
          <a:xfrm>
            <a:off x="497541" y="2447365"/>
            <a:ext cx="3657600"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6" name="Content Placeholder 5"/>
          <p:cNvSpPr>
            <a:spLocks noGrp="1"/>
          </p:cNvSpPr>
          <p:nvPr>
            <p:ph sz="quarter" idx="4"/>
          </p:nvPr>
        </p:nvSpPr>
        <p:spPr>
          <a:xfrm>
            <a:off x="4399878" y="2447365"/>
            <a:ext cx="3657600"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3" name="Text Placeholder 2"/>
          <p:cNvSpPr>
            <a:spLocks noGrp="1"/>
          </p:cNvSpPr>
          <p:nvPr>
            <p:ph type="body" idx="1"/>
          </p:nvPr>
        </p:nvSpPr>
        <p:spPr>
          <a:xfrm>
            <a:off x="497541" y="2070847"/>
            <a:ext cx="3657600" cy="322729"/>
          </a:xfrm>
          <a:prstGeom prst="rect">
            <a:avLst/>
          </a:prstGeom>
          <a:solidFill>
            <a:schemeClr val="accent3"/>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p:cNvSpPr>
            <a:spLocks noGrp="1"/>
          </p:cNvSpPr>
          <p:nvPr>
            <p:ph type="body" sz="quarter" idx="3"/>
          </p:nvPr>
        </p:nvSpPr>
        <p:spPr>
          <a:xfrm>
            <a:off x="4399878" y="2070847"/>
            <a:ext cx="3657600" cy="322729"/>
          </a:xfrm>
          <a:prstGeom prst="rect">
            <a:avLst/>
          </a:prstGeom>
          <a:solidFill>
            <a:schemeClr val="accent3">
              <a:lumMod val="60000"/>
              <a:lumOff val="40000"/>
            </a:schemeClr>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4" name="Content Placeholder 3"/>
          <p:cNvSpPr>
            <a:spLocks noGrp="1"/>
          </p:cNvSpPr>
          <p:nvPr>
            <p:ph sz="quarter" idx="10"/>
          </p:nvPr>
        </p:nvSpPr>
        <p:spPr>
          <a:xfrm>
            <a:off x="498475" y="1682750"/>
            <a:ext cx="7556500" cy="4678363"/>
          </a:xfrm>
        </p:spPr>
        <p:txBody>
          <a:bodyPr>
            <a:normAutofit/>
          </a:bodyPr>
          <a:lstStyle>
            <a:lvl1pPr marL="0" indent="0">
              <a:buNone/>
              <a:defRPr sz="1400">
                <a:latin typeface="Consolas"/>
                <a:cs typeface="Consolas"/>
              </a:defRPr>
            </a:lvl1pPr>
            <a:lvl2pPr marL="228600" indent="0">
              <a:buNone/>
              <a:defRPr sz="1400">
                <a:latin typeface="Consolas"/>
                <a:cs typeface="Consolas"/>
              </a:defRPr>
            </a:lvl2pPr>
            <a:lvl3pPr marL="457200" indent="0">
              <a:buNone/>
              <a:defRPr sz="1400">
                <a:latin typeface="Consolas"/>
                <a:cs typeface="Consolas"/>
              </a:defRPr>
            </a:lvl3pPr>
            <a:lvl4pPr marL="685800" indent="0">
              <a:buNone/>
              <a:defRPr sz="1400">
                <a:latin typeface="Consolas"/>
                <a:cs typeface="Consolas"/>
              </a:defRPr>
            </a:lvl4pPr>
            <a:lvl5pPr marL="914400" indent="0">
              <a:buNone/>
              <a:defRPr sz="1400">
                <a:latin typeface="Consolas"/>
                <a:cs typeface="Consolas"/>
              </a:defRPr>
            </a:lvl5pPr>
          </a:lstStyle>
          <a:p>
            <a:pPr lvl="0"/>
            <a:r>
              <a:rPr lang="en-US"/>
              <a:t>Click to edit Master text styles</a:t>
            </a:r>
          </a:p>
        </p:txBody>
      </p:sp>
    </p:spTree>
    <p:extLst>
      <p:ext uri="{BB962C8B-B14F-4D97-AF65-F5344CB8AC3E}">
        <p14:creationId xmlns:p14="http://schemas.microsoft.com/office/powerpoint/2010/main" val="31935947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98474" y="484094"/>
            <a:ext cx="7556313" cy="1116106"/>
          </a:xfrm>
          <a:prstGeom prst="rect">
            <a:avLst/>
          </a:prstGeom>
        </p:spPr>
        <p:txBody>
          <a:bodyPr vert="horz" lIns="91440" tIns="45720" rIns="91440" bIns="45720" rtlCol="0" anchor="t" anchorCtr="0">
            <a:noAutofit/>
          </a:bodyPr>
          <a:lstStyle/>
          <a:p>
            <a:r>
              <a:rPr lang="en-US"/>
              <a:t>Click to edit Master title style</a:t>
            </a:r>
            <a:endParaRPr dirty="0"/>
          </a:p>
        </p:txBody>
      </p:sp>
      <p:sp>
        <p:nvSpPr>
          <p:cNvPr id="3" name="Text Placeholder 2"/>
          <p:cNvSpPr>
            <a:spLocks noGrp="1"/>
          </p:cNvSpPr>
          <p:nvPr>
            <p:ph type="body" idx="1"/>
          </p:nvPr>
        </p:nvSpPr>
        <p:spPr>
          <a:xfrm>
            <a:off x="498474" y="1981200"/>
            <a:ext cx="7556313" cy="4144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8" name="Rectangle 7"/>
          <p:cNvSpPr/>
          <p:nvPr userDrawn="1"/>
        </p:nvSpPr>
        <p:spPr>
          <a:xfrm>
            <a:off x="1" y="0"/>
            <a:ext cx="498474" cy="484094"/>
          </a:xfrm>
          <a:prstGeom prst="rect">
            <a:avLst/>
          </a:prstGeom>
          <a:solidFill>
            <a:srgbClr val="2473BE">
              <a:alpha val="75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userDrawn="1"/>
        </p:nvSpPr>
        <p:spPr>
          <a:xfrm>
            <a:off x="498475" y="0"/>
            <a:ext cx="498474" cy="484094"/>
          </a:xfrm>
          <a:prstGeom prst="rect">
            <a:avLst/>
          </a:prstGeom>
          <a:solidFill>
            <a:srgbClr val="2473BE">
              <a:alpha val="5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userDrawn="1"/>
        </p:nvSpPr>
        <p:spPr>
          <a:xfrm>
            <a:off x="1" y="484094"/>
            <a:ext cx="498474" cy="484094"/>
          </a:xfrm>
          <a:prstGeom prst="rect">
            <a:avLst/>
          </a:prstGeom>
          <a:solidFill>
            <a:srgbClr val="2473BE">
              <a:alpha val="5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p:cNvSpPr/>
          <p:nvPr userDrawn="1"/>
        </p:nvSpPr>
        <p:spPr>
          <a:xfrm>
            <a:off x="1" y="968188"/>
            <a:ext cx="498474" cy="484094"/>
          </a:xfrm>
          <a:prstGeom prst="rect">
            <a:avLst/>
          </a:prstGeom>
          <a:solidFill>
            <a:srgbClr val="2473BE">
              <a:alpha val="25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p:cNvSpPr/>
          <p:nvPr userDrawn="1"/>
        </p:nvSpPr>
        <p:spPr>
          <a:xfrm>
            <a:off x="498474" y="484094"/>
            <a:ext cx="498474" cy="484094"/>
          </a:xfrm>
          <a:prstGeom prst="rect">
            <a:avLst/>
          </a:prstGeom>
          <a:solidFill>
            <a:srgbClr val="2473BE">
              <a:alpha val="25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p:cNvSpPr/>
          <p:nvPr userDrawn="1"/>
        </p:nvSpPr>
        <p:spPr>
          <a:xfrm>
            <a:off x="996949" y="0"/>
            <a:ext cx="498474" cy="484094"/>
          </a:xfrm>
          <a:prstGeom prst="rect">
            <a:avLst/>
          </a:prstGeom>
          <a:solidFill>
            <a:srgbClr val="2473BE">
              <a:alpha val="25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TextBox 16"/>
          <p:cNvSpPr txBox="1"/>
          <p:nvPr userDrawn="1"/>
        </p:nvSpPr>
        <p:spPr>
          <a:xfrm>
            <a:off x="498475" y="6423222"/>
            <a:ext cx="7556313" cy="307777"/>
          </a:xfrm>
          <a:prstGeom prst="rect">
            <a:avLst/>
          </a:prstGeom>
          <a:noFill/>
        </p:spPr>
        <p:txBody>
          <a:bodyPr wrap="square" rtlCol="0">
            <a:spAutoFit/>
          </a:bodyPr>
          <a:lstStyle/>
          <a:p>
            <a:r>
              <a:rPr lang="en-US" sz="1400" dirty="0">
                <a:solidFill>
                  <a:schemeClr val="bg2">
                    <a:lumMod val="75000"/>
                  </a:schemeClr>
                </a:solidFill>
              </a:rPr>
              <a:t>http://mikefrobbins.com</a:t>
            </a:r>
          </a:p>
        </p:txBody>
      </p:sp>
      <p:pic>
        <p:nvPicPr>
          <p:cNvPr id="1028" name="Picture 4" descr="C:\Users\mrobbins\AppData\Local\Temp\SNAGHTMLe57a21c.PNG"/>
          <p:cNvPicPr>
            <a:picLocks noChangeAspect="1" noChangeArrowheads="1"/>
          </p:cNvPicPr>
          <p:nvPr userDrawn="1"/>
        </p:nvPicPr>
        <p:blipFill>
          <a:blip r:embed="rId12">
            <a:extLst>
              <a:ext uri="{28A0092B-C50C-407E-A947-70E740481C1C}">
                <a14:useLocalDpi xmlns:a14="http://schemas.microsoft.com/office/drawing/2010/main" val="0"/>
              </a:ext>
            </a:extLst>
          </a:blip>
          <a:srcRect/>
          <a:stretch>
            <a:fillRect/>
          </a:stretch>
        </p:blipFill>
        <p:spPr bwMode="auto">
          <a:xfrm>
            <a:off x="8120102" y="6093507"/>
            <a:ext cx="914400" cy="678180"/>
          </a:xfrm>
          <a:prstGeom prst="rect">
            <a:avLst/>
          </a:prstGeom>
          <a:noFill/>
          <a:extLst>
            <a:ext uri="{909E8E84-426E-40DD-AFC4-6F175D3DCCD1}">
              <a14:hiddenFill xmlns:a14="http://schemas.microsoft.com/office/drawing/2010/main">
                <a:solidFill>
                  <a:srgbClr val="FFFFFF"/>
                </a:solidFill>
              </a14:hiddenFill>
            </a:ext>
          </a:extLst>
        </p:spPr>
      </p:pic>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9" r:id="rId4"/>
    <p:sldLayoutId id="2147483705" r:id="rId5"/>
    <p:sldLayoutId id="2147483690" r:id="rId6"/>
    <p:sldLayoutId id="2147483691" r:id="rId7"/>
    <p:sldLayoutId id="2147483695" r:id="rId8"/>
    <p:sldLayoutId id="2147483706" r:id="rId9"/>
    <p:sldLayoutId id="2147483696" r:id="rId10"/>
  </p:sldLayoutIdLst>
  <p:txStyles>
    <p:titleStyle>
      <a:lvl1pPr algn="l" defTabSz="914400" rtl="0" eaLnBrk="1" latinLnBrk="0" hangingPunct="1">
        <a:spcBef>
          <a:spcPct val="0"/>
        </a:spcBef>
        <a:buNone/>
        <a:defRPr sz="3600" b="0" kern="1200">
          <a:solidFill>
            <a:srgbClr val="425CB3"/>
          </a:solidFill>
          <a:latin typeface="+mj-lt"/>
          <a:ea typeface="+mj-ea"/>
          <a:cs typeface="+mj-cs"/>
        </a:defRPr>
      </a:lvl1pPr>
    </p:titleStyle>
    <p:bodyStyle>
      <a:lvl1pPr marL="228600" indent="-228600" algn="l" defTabSz="914400" rtl="0" eaLnBrk="1" latinLnBrk="0" hangingPunct="1">
        <a:spcBef>
          <a:spcPts val="2000"/>
        </a:spcBef>
        <a:buClr>
          <a:schemeClr val="accent1"/>
        </a:buClr>
        <a:buSzPct val="75000"/>
        <a:buFont typeface="Wingdings" pitchFamily="2" charset="2"/>
        <a:buChar char="n"/>
        <a:defRPr sz="2000" kern="1200">
          <a:solidFill>
            <a:schemeClr val="tx1">
              <a:lumMod val="65000"/>
              <a:lumOff val="35000"/>
            </a:schemeClr>
          </a:solidFill>
          <a:latin typeface="+mn-lt"/>
          <a:ea typeface="+mn-ea"/>
          <a:cs typeface="+mn-cs"/>
        </a:defRPr>
      </a:lvl1pPr>
      <a:lvl2pPr marL="457200" indent="-228600" algn="l" defTabSz="914400" rtl="0" eaLnBrk="1" latinLnBrk="0" hangingPunct="1">
        <a:spcBef>
          <a:spcPts val="600"/>
        </a:spcBef>
        <a:buClr>
          <a:schemeClr val="accent1">
            <a:lumMod val="60000"/>
            <a:lumOff val="40000"/>
          </a:schemeClr>
        </a:buClr>
        <a:buSzPct val="75000"/>
        <a:buFont typeface="Wingdings" pitchFamily="2" charset="2"/>
        <a:buChar char="n"/>
        <a:defRPr sz="1800" kern="1200">
          <a:solidFill>
            <a:schemeClr val="tx1">
              <a:lumMod val="65000"/>
              <a:lumOff val="35000"/>
            </a:schemeClr>
          </a:solidFill>
          <a:latin typeface="+mn-lt"/>
          <a:ea typeface="+mn-ea"/>
          <a:cs typeface="+mn-cs"/>
        </a:defRPr>
      </a:lvl2pPr>
      <a:lvl3pPr marL="685800" indent="-228600" algn="l" defTabSz="914400" rtl="0" eaLnBrk="1" latinLnBrk="0" hangingPunct="1">
        <a:spcBef>
          <a:spcPts val="600"/>
        </a:spcBef>
        <a:buClr>
          <a:schemeClr val="accent1"/>
        </a:buClr>
        <a:buSzPct val="75000"/>
        <a:buFont typeface="Wingdings" pitchFamily="2" charset="2"/>
        <a:buChar char="n"/>
        <a:defRPr sz="1800" kern="1200">
          <a:solidFill>
            <a:schemeClr val="tx1">
              <a:lumMod val="65000"/>
              <a:lumOff val="35000"/>
            </a:schemeClr>
          </a:solidFill>
          <a:latin typeface="+mn-lt"/>
          <a:ea typeface="+mn-ea"/>
          <a:cs typeface="+mn-cs"/>
        </a:defRPr>
      </a:lvl3pPr>
      <a:lvl4pPr marL="914400" indent="-228600" algn="l" defTabSz="914400" rtl="0" eaLnBrk="1" latinLnBrk="0" hangingPunct="1">
        <a:spcBef>
          <a:spcPts val="600"/>
        </a:spcBef>
        <a:buClr>
          <a:schemeClr val="accent1">
            <a:lumMod val="60000"/>
            <a:lumOff val="40000"/>
          </a:schemeClr>
        </a:buClr>
        <a:buSzPct val="75000"/>
        <a:buFont typeface="Wingdings" pitchFamily="2" charset="2"/>
        <a:buChar char="n"/>
        <a:defRPr sz="1800" kern="1200">
          <a:solidFill>
            <a:schemeClr val="tx1">
              <a:lumMod val="65000"/>
              <a:lumOff val="35000"/>
            </a:schemeClr>
          </a:solidFill>
          <a:latin typeface="+mn-lt"/>
          <a:ea typeface="+mn-ea"/>
          <a:cs typeface="+mn-cs"/>
        </a:defRPr>
      </a:lvl4pPr>
      <a:lvl5pPr marL="1143000" indent="-228600" algn="l" defTabSz="914400" rtl="0" eaLnBrk="1" latinLnBrk="0" hangingPunct="1">
        <a:spcBef>
          <a:spcPts val="600"/>
        </a:spcBef>
        <a:buClr>
          <a:schemeClr val="accent1"/>
        </a:buClr>
        <a:buSzPct val="75000"/>
        <a:buFont typeface="Wingdings" pitchFamily="2" charset="2"/>
        <a:buChar char="n"/>
        <a:defRPr sz="1800" kern="1200">
          <a:solidFill>
            <a:schemeClr val="tx1">
              <a:lumMod val="65000"/>
              <a:lumOff val="35000"/>
            </a:schemeClr>
          </a:solidFill>
          <a:latin typeface="+mn-lt"/>
          <a:ea typeface="+mn-ea"/>
          <a:cs typeface="+mn-cs"/>
        </a:defRPr>
      </a:lvl5pPr>
      <a:lvl6pPr marL="1377950"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dirty="0" smtClean="0">
          <a:solidFill>
            <a:schemeClr val="tx1">
              <a:lumMod val="65000"/>
              <a:lumOff val="35000"/>
            </a:schemeClr>
          </a:solidFill>
          <a:latin typeface="+mn-lt"/>
          <a:ea typeface="+mn-ea"/>
          <a:cs typeface="+mn-cs"/>
        </a:defRPr>
      </a:lvl6pPr>
      <a:lvl7pPr marL="1603375" indent="-228600" algn="l" defTabSz="914400" rtl="0" eaLnBrk="1" latinLnBrk="0" hangingPunct="1">
        <a:spcBef>
          <a:spcPct val="20000"/>
        </a:spcBef>
        <a:buClr>
          <a:schemeClr val="accent1"/>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7pPr>
      <a:lvl8pPr marL="1830388"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8pPr>
      <a:lvl9pPr marL="2057400" indent="-228600" algn="l" defTabSz="914400" rtl="0" eaLnBrk="1" latinLnBrk="0" hangingPunct="1">
        <a:spcBef>
          <a:spcPct val="20000"/>
        </a:spcBef>
        <a:buClr>
          <a:schemeClr val="accent1"/>
        </a:buClr>
        <a:buSzPct val="75000"/>
        <a:buFont typeface="Wingdings" pitchFamily="2" charset="2"/>
        <a:buChar char=""/>
        <a:defRPr lang="en-US" sz="1800" kern="1200" baseline="0" dirty="0">
          <a:solidFill>
            <a:schemeClr val="tx1">
              <a:lumMod val="65000"/>
              <a:lumOff val="35000"/>
            </a:schemeClr>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powershell.org/forums/topic/redundancy-of-code-in-advanced-function/"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github.com/PoshCode/PowerShellPracticeAndStyle/issues/24#issuecomment-106860973" TargetMode="Externa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hyperlink" Target="http://mspsug.com/" TargetMode="External"/><Relationship Id="rId7" Type="http://schemas.openxmlformats.org/officeDocument/2006/relationships/hyperlink" Target="http://mikefrobbins.com/"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hyperlink" Target="https://www.manning.com/books/powershell-deep-dives" TargetMode="External"/><Relationship Id="rId5" Type="http://schemas.openxmlformats.org/officeDocument/2006/relationships/hyperlink" Target="https://www.sapien.com/books_training/Windows-PowerShell-4" TargetMode="External"/><Relationship Id="rId4" Type="http://schemas.openxmlformats.org/officeDocument/2006/relationships/hyperlink" Target="https://leanpub.com/powershell101" TargetMode="External"/></Relationships>
</file>

<file path=ppt/slides/_rels/slide20.xml.rels><?xml version="1.0" encoding="UTF-8" standalone="yes"?>
<Relationships xmlns="http://schemas.openxmlformats.org/package/2006/relationships"><Relationship Id="rId8" Type="http://schemas.openxmlformats.org/officeDocument/2006/relationships/hyperlink" Target="https://twitter.com/search?q=PowerShell&amp;src=typd" TargetMode="External"/><Relationship Id="rId3" Type="http://schemas.openxmlformats.org/officeDocument/2006/relationships/hyperlink" Target="https://github.com/PoshCode/PowerShellPracticeAndStyle" TargetMode="External"/><Relationship Id="rId7" Type="http://schemas.openxmlformats.org/officeDocument/2006/relationships/hyperlink" Target="http://mikefrobbins.com/" TargetMode="External"/><Relationship Id="rId2" Type="http://schemas.openxmlformats.org/officeDocument/2006/relationships/hyperlink" Target="https://docs.microsoft.com/en-us/powershell/" TargetMode="External"/><Relationship Id="rId1" Type="http://schemas.openxmlformats.org/officeDocument/2006/relationships/slideLayout" Target="../slideLayouts/slideLayout2.xml"/><Relationship Id="rId6" Type="http://schemas.openxmlformats.org/officeDocument/2006/relationships/hyperlink" Target="https://github.com/PowerShell/PowerShell" TargetMode="External"/><Relationship Id="rId5" Type="http://schemas.openxmlformats.org/officeDocument/2006/relationships/hyperlink" Target="http://powershell.org/" TargetMode="External"/><Relationship Id="rId10" Type="http://schemas.openxmlformats.org/officeDocument/2006/relationships/hyperlink" Target="http://powershell.sqlpass.org/" TargetMode="External"/><Relationship Id="rId4" Type="http://schemas.openxmlformats.org/officeDocument/2006/relationships/hyperlink" Target="https://mva.microsoft.com/search/SearchResults.aspx#!q=PowerShell&amp;lang=1033" TargetMode="External"/><Relationship Id="rId9" Type="http://schemas.openxmlformats.org/officeDocument/2006/relationships/hyperlink" Target="http://slack.poshcode.org/" TargetMode="External"/></Relationships>
</file>

<file path=ppt/slides/_rels/slide21.xml.rels><?xml version="1.0" encoding="UTF-8" standalone="yes"?>
<Relationships xmlns="http://schemas.openxmlformats.org/package/2006/relationships"><Relationship Id="rId8" Type="http://schemas.openxmlformats.org/officeDocument/2006/relationships/hyperlink" Target="http://www.sapien.com/books_training/Windows-PowerShell-4" TargetMode="External"/><Relationship Id="rId13" Type="http://schemas.openxmlformats.org/officeDocument/2006/relationships/image" Target="../media/image14.png"/><Relationship Id="rId3" Type="http://schemas.openxmlformats.org/officeDocument/2006/relationships/hyperlink" Target="http://twitter.com/mikefrobbins" TargetMode="External"/><Relationship Id="rId7" Type="http://schemas.openxmlformats.org/officeDocument/2006/relationships/image" Target="../media/image11.png"/><Relationship Id="rId12" Type="http://schemas.openxmlformats.org/officeDocument/2006/relationships/hyperlink" Target="https://leanpub.com/powershell101" TargetMode="External"/><Relationship Id="rId2" Type="http://schemas.openxmlformats.org/officeDocument/2006/relationships/hyperlink" Target="http://mikefrobbins.com/" TargetMode="External"/><Relationship Id="rId1" Type="http://schemas.openxmlformats.org/officeDocument/2006/relationships/slideLayout" Target="../slideLayouts/slideLayout6.xml"/><Relationship Id="rId6" Type="http://schemas.openxmlformats.org/officeDocument/2006/relationships/hyperlink" Target="http://mspsug.com/" TargetMode="External"/><Relationship Id="rId11" Type="http://schemas.openxmlformats.org/officeDocument/2006/relationships/image" Target="../media/image13.png"/><Relationship Id="rId5" Type="http://schemas.openxmlformats.org/officeDocument/2006/relationships/hyperlink" Target="http://mikefrobbins.com/about/" TargetMode="External"/><Relationship Id="rId10" Type="http://schemas.openxmlformats.org/officeDocument/2006/relationships/hyperlink" Target="http://manning.com/hicks/" TargetMode="External"/><Relationship Id="rId4" Type="http://schemas.openxmlformats.org/officeDocument/2006/relationships/hyperlink" Target="http://www.linkedin.com/in/mikefrobbins" TargetMode="External"/><Relationship Id="rId9" Type="http://schemas.openxmlformats.org/officeDocument/2006/relationships/image" Target="../media/image12.png"/></Relationships>
</file>

<file path=ppt/slides/_rels/slide3.xml.rels><?xml version="1.0" encoding="UTF-8" standalone="yes"?>
<Relationships xmlns="http://schemas.openxmlformats.org/package/2006/relationships"><Relationship Id="rId3" Type="http://schemas.openxmlformats.org/officeDocument/2006/relationships/hyperlink" Target="https://code.visualstudio.com/"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https://github.com/PowerShell/PowerShell"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2652" y="4331096"/>
            <a:ext cx="8996471" cy="682556"/>
          </a:xfrm>
        </p:spPr>
        <p:txBody>
          <a:bodyPr>
            <a:normAutofit/>
          </a:bodyPr>
          <a:lstStyle/>
          <a:p>
            <a:pPr algn="ctr"/>
            <a:r>
              <a:rPr lang="en-US" dirty="0"/>
              <a:t>Writing Award Winning PowerShell</a:t>
            </a:r>
          </a:p>
        </p:txBody>
      </p:sp>
      <p:sp>
        <p:nvSpPr>
          <p:cNvPr id="3" name="Subtitle 2"/>
          <p:cNvSpPr>
            <a:spLocks noGrp="1"/>
          </p:cNvSpPr>
          <p:nvPr>
            <p:ph type="subTitle" idx="1"/>
          </p:nvPr>
        </p:nvSpPr>
        <p:spPr>
          <a:xfrm>
            <a:off x="62653" y="5013652"/>
            <a:ext cx="8996470" cy="459580"/>
          </a:xfrm>
        </p:spPr>
        <p:txBody>
          <a:bodyPr>
            <a:normAutofit/>
          </a:bodyPr>
          <a:lstStyle/>
          <a:p>
            <a:pPr algn="ctr"/>
            <a:r>
              <a:rPr lang="en-US" dirty="0"/>
              <a:t>Functions and Script Modules</a:t>
            </a:r>
          </a:p>
        </p:txBody>
      </p:sp>
    </p:spTree>
    <p:extLst>
      <p:ext uri="{BB962C8B-B14F-4D97-AF65-F5344CB8AC3E}">
        <p14:creationId xmlns:p14="http://schemas.microsoft.com/office/powerpoint/2010/main" val="16630540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C19597-ABF9-4579-9E8A-68DFBDFA2DA8}"/>
              </a:ext>
            </a:extLst>
          </p:cNvPr>
          <p:cNvSpPr>
            <a:spLocks noGrp="1"/>
          </p:cNvSpPr>
          <p:nvPr>
            <p:ph type="title"/>
          </p:nvPr>
        </p:nvSpPr>
        <p:spPr/>
        <p:txBody>
          <a:bodyPr/>
          <a:lstStyle/>
          <a:p>
            <a:r>
              <a:rPr lang="en-US" dirty="0"/>
              <a:t>Create a Script or Function?</a:t>
            </a:r>
          </a:p>
        </p:txBody>
      </p:sp>
      <p:sp>
        <p:nvSpPr>
          <p:cNvPr id="3" name="Content Placeholder 2">
            <a:extLst>
              <a:ext uri="{FF2B5EF4-FFF2-40B4-BE49-F238E27FC236}">
                <a16:creationId xmlns:a16="http://schemas.microsoft.com/office/drawing/2014/main" id="{312ADC4E-7F6F-42C6-AAD3-8CB88B8BEB38}"/>
              </a:ext>
            </a:extLst>
          </p:cNvPr>
          <p:cNvSpPr>
            <a:spLocks noGrp="1"/>
          </p:cNvSpPr>
          <p:nvPr>
            <p:ph idx="1"/>
          </p:nvPr>
        </p:nvSpPr>
        <p:spPr>
          <a:xfrm>
            <a:off x="498473" y="1526480"/>
            <a:ext cx="7556313" cy="4827563"/>
          </a:xfrm>
        </p:spPr>
        <p:txBody>
          <a:bodyPr>
            <a:noAutofit/>
          </a:bodyPr>
          <a:lstStyle/>
          <a:p>
            <a:r>
              <a:rPr lang="en-US" sz="2400" dirty="0"/>
              <a:t>Tool Oriented</a:t>
            </a:r>
          </a:p>
          <a:p>
            <a:r>
              <a:rPr lang="en-US" sz="2400" dirty="0"/>
              <a:t>Autoloading</a:t>
            </a:r>
          </a:p>
          <a:p>
            <a:r>
              <a:rPr lang="en-US" sz="2400" dirty="0"/>
              <a:t>NuGet Repository</a:t>
            </a:r>
          </a:p>
          <a:p>
            <a:r>
              <a:rPr lang="en-US" sz="2400" dirty="0"/>
              <a:t>Proprietary Data</a:t>
            </a:r>
          </a:p>
          <a:p>
            <a:r>
              <a:rPr lang="en-US" sz="2400" dirty="0"/>
              <a:t>Opensource</a:t>
            </a:r>
          </a:p>
          <a:p>
            <a:r>
              <a:rPr lang="en-US" sz="2400" dirty="0"/>
              <a:t>Ideas and Suggestions</a:t>
            </a:r>
          </a:p>
          <a:p>
            <a:r>
              <a:rPr lang="en-US" sz="2400" dirty="0"/>
              <a:t>Contributions</a:t>
            </a:r>
          </a:p>
          <a:p>
            <a:r>
              <a:rPr lang="en-US" sz="2400" dirty="0"/>
              <a:t>Better Code</a:t>
            </a:r>
          </a:p>
          <a:p>
            <a:endParaRPr lang="en-US" sz="2400" dirty="0"/>
          </a:p>
        </p:txBody>
      </p:sp>
    </p:spTree>
    <p:extLst>
      <p:ext uri="{BB962C8B-B14F-4D97-AF65-F5344CB8AC3E}">
        <p14:creationId xmlns:p14="http://schemas.microsoft.com/office/powerpoint/2010/main" val="33700121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301B1A-9FD7-43C6-8791-16C35031E3CA}"/>
              </a:ext>
            </a:extLst>
          </p:cNvPr>
          <p:cNvSpPr>
            <a:spLocks noGrp="1"/>
          </p:cNvSpPr>
          <p:nvPr>
            <p:ph type="title"/>
          </p:nvPr>
        </p:nvSpPr>
        <p:spPr/>
        <p:txBody>
          <a:bodyPr/>
          <a:lstStyle/>
          <a:p>
            <a:r>
              <a:rPr lang="en-US" dirty="0"/>
              <a:t>What is a Function?</a:t>
            </a:r>
          </a:p>
        </p:txBody>
      </p:sp>
      <p:sp>
        <p:nvSpPr>
          <p:cNvPr id="3" name="Content Placeholder 2">
            <a:extLst>
              <a:ext uri="{FF2B5EF4-FFF2-40B4-BE49-F238E27FC236}">
                <a16:creationId xmlns:a16="http://schemas.microsoft.com/office/drawing/2014/main" id="{2C73A7FC-F0C1-4CAC-8988-7EFAFAC34C3A}"/>
              </a:ext>
            </a:extLst>
          </p:cNvPr>
          <p:cNvSpPr>
            <a:spLocks noGrp="1"/>
          </p:cNvSpPr>
          <p:nvPr>
            <p:ph idx="1"/>
          </p:nvPr>
        </p:nvSpPr>
        <p:spPr>
          <a:xfrm>
            <a:off x="498474" y="1600200"/>
            <a:ext cx="7556313" cy="4773706"/>
          </a:xfrm>
        </p:spPr>
        <p:txBody>
          <a:bodyPr>
            <a:noAutofit/>
          </a:bodyPr>
          <a:lstStyle/>
          <a:p>
            <a:r>
              <a:rPr lang="en-US" sz="2400" dirty="0"/>
              <a:t>Wrong Conference </a:t>
            </a:r>
            <a:r>
              <a:rPr lang="en-US" sz="2400" dirty="0">
                <a:sym typeface="Wingdings" panose="05000000000000000000" pitchFamily="2" charset="2"/>
              </a:rPr>
              <a:t></a:t>
            </a:r>
            <a:endParaRPr lang="en-US" sz="2400" dirty="0"/>
          </a:p>
          <a:p>
            <a:r>
              <a:rPr lang="en-US" sz="2400" dirty="0"/>
              <a:t>List of Commands or Instructions</a:t>
            </a:r>
          </a:p>
          <a:p>
            <a:pPr lvl="1"/>
            <a:r>
              <a:rPr lang="en-US" sz="2400" dirty="0"/>
              <a:t>Perform a Specific Task</a:t>
            </a:r>
          </a:p>
          <a:p>
            <a:pPr lvl="1"/>
            <a:r>
              <a:rPr lang="en-US" sz="2400" dirty="0"/>
              <a:t>Packaged as one unit</a:t>
            </a:r>
          </a:p>
          <a:p>
            <a:r>
              <a:rPr lang="en-US" sz="2400" dirty="0"/>
              <a:t>PowerShell Function</a:t>
            </a:r>
          </a:p>
          <a:p>
            <a:pPr lvl="1"/>
            <a:r>
              <a:rPr lang="en-US" sz="2400" dirty="0"/>
              <a:t>Retrieve Data</a:t>
            </a:r>
          </a:p>
          <a:p>
            <a:pPr lvl="1"/>
            <a:r>
              <a:rPr lang="en-US" sz="2400" dirty="0"/>
              <a:t>Process Data</a:t>
            </a:r>
          </a:p>
          <a:p>
            <a:pPr lvl="1"/>
            <a:r>
              <a:rPr lang="en-US" sz="2400" dirty="0"/>
              <a:t>Output Data</a:t>
            </a:r>
          </a:p>
          <a:p>
            <a:r>
              <a:rPr lang="en-US" sz="2400" dirty="0"/>
              <a:t>Modular</a:t>
            </a:r>
          </a:p>
        </p:txBody>
      </p:sp>
    </p:spTree>
    <p:extLst>
      <p:ext uri="{BB962C8B-B14F-4D97-AF65-F5344CB8AC3E}">
        <p14:creationId xmlns:p14="http://schemas.microsoft.com/office/powerpoint/2010/main" val="21673330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B35BD1-3624-44EF-89EE-62CE99831B3B}"/>
              </a:ext>
            </a:extLst>
          </p:cNvPr>
          <p:cNvSpPr>
            <a:spLocks noGrp="1"/>
          </p:cNvSpPr>
          <p:nvPr>
            <p:ph type="title"/>
          </p:nvPr>
        </p:nvSpPr>
        <p:spPr/>
        <p:txBody>
          <a:bodyPr/>
          <a:lstStyle/>
          <a:p>
            <a:r>
              <a:rPr lang="en-US" dirty="0"/>
              <a:t>Function Naming</a:t>
            </a:r>
          </a:p>
        </p:txBody>
      </p:sp>
      <p:sp>
        <p:nvSpPr>
          <p:cNvPr id="3" name="Content Placeholder 2">
            <a:extLst>
              <a:ext uri="{FF2B5EF4-FFF2-40B4-BE49-F238E27FC236}">
                <a16:creationId xmlns:a16="http://schemas.microsoft.com/office/drawing/2014/main" id="{642440DF-C00D-4A44-91CC-E10E9075C48C}"/>
              </a:ext>
            </a:extLst>
          </p:cNvPr>
          <p:cNvSpPr>
            <a:spLocks noGrp="1"/>
          </p:cNvSpPr>
          <p:nvPr>
            <p:ph idx="1"/>
          </p:nvPr>
        </p:nvSpPr>
        <p:spPr>
          <a:xfrm>
            <a:off x="498474" y="1252025"/>
            <a:ext cx="7556313" cy="5275383"/>
          </a:xfrm>
        </p:spPr>
        <p:txBody>
          <a:bodyPr>
            <a:normAutofit/>
          </a:bodyPr>
          <a:lstStyle/>
          <a:p>
            <a:r>
              <a:rPr lang="en-US" sz="2400" dirty="0"/>
              <a:t>Pascal Case Name</a:t>
            </a:r>
          </a:p>
          <a:p>
            <a:pPr lvl="1"/>
            <a:r>
              <a:rPr lang="en-US" sz="2200" dirty="0"/>
              <a:t>Capitalize First Letter in Verb</a:t>
            </a:r>
          </a:p>
          <a:p>
            <a:pPr lvl="1"/>
            <a:r>
              <a:rPr lang="en-US" sz="2200" dirty="0"/>
              <a:t>All Terms in Noun</a:t>
            </a:r>
          </a:p>
          <a:p>
            <a:r>
              <a:rPr lang="en-US" sz="2400" dirty="0"/>
              <a:t>Approved Verb</a:t>
            </a:r>
          </a:p>
          <a:p>
            <a:pPr lvl="1"/>
            <a:r>
              <a:rPr lang="en-US" sz="2200" dirty="0"/>
              <a:t>Import Module Warning</a:t>
            </a:r>
          </a:p>
          <a:p>
            <a:r>
              <a:rPr lang="en-US" sz="2400" dirty="0"/>
              <a:t>Singular Noun</a:t>
            </a:r>
          </a:p>
          <a:p>
            <a:r>
              <a:rPr lang="en-US" sz="2400" dirty="0"/>
              <a:t>Prefix Noun</a:t>
            </a:r>
          </a:p>
          <a:p>
            <a:pPr lvl="1"/>
            <a:r>
              <a:rPr lang="en-US" sz="2200" dirty="0"/>
              <a:t>Naming Collisions</a:t>
            </a:r>
          </a:p>
          <a:p>
            <a:r>
              <a:rPr lang="en-US" sz="2600" dirty="0"/>
              <a:t>Example</a:t>
            </a:r>
          </a:p>
          <a:p>
            <a:pPr lvl="1"/>
            <a:r>
              <a:rPr lang="en-US" sz="2400" dirty="0" err="1"/>
              <a:t>ApprovedVerb-PrefixSingularNoun</a:t>
            </a:r>
            <a:endParaRPr lang="en-US" sz="2400" dirty="0"/>
          </a:p>
          <a:p>
            <a:pPr lvl="1"/>
            <a:endParaRPr lang="en-US" sz="2400" dirty="0"/>
          </a:p>
          <a:p>
            <a:pPr lvl="1"/>
            <a:endParaRPr lang="en-US" sz="2200" dirty="0"/>
          </a:p>
        </p:txBody>
      </p:sp>
    </p:spTree>
    <p:extLst>
      <p:ext uri="{BB962C8B-B14F-4D97-AF65-F5344CB8AC3E}">
        <p14:creationId xmlns:p14="http://schemas.microsoft.com/office/powerpoint/2010/main" val="1526251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Resume-Process ‘Demo’</a:t>
            </a:r>
          </a:p>
        </p:txBody>
      </p:sp>
      <p:pic>
        <p:nvPicPr>
          <p:cNvPr id="4" name="Content Placeholder 5"/>
          <p:cNvPicPr>
            <a:picLocks noGrp="1" noChangeAspect="1"/>
          </p:cNvPicPr>
          <p:nvPr>
            <p:ph idx="1"/>
          </p:nvPr>
        </p:nvPicPr>
        <p:blipFill>
          <a:blip r:embed="rId2"/>
          <a:stretch>
            <a:fillRect/>
          </a:stretch>
        </p:blipFill>
        <p:spPr>
          <a:xfrm>
            <a:off x="1442337" y="1600200"/>
            <a:ext cx="5668586" cy="3868809"/>
          </a:xfrm>
          <a:prstGeom prst="rect">
            <a:avLst/>
          </a:prstGeom>
        </p:spPr>
      </p:pic>
      <p:sp>
        <p:nvSpPr>
          <p:cNvPr id="5" name="Rectangle 4"/>
          <p:cNvSpPr/>
          <p:nvPr/>
        </p:nvSpPr>
        <p:spPr>
          <a:xfrm>
            <a:off x="1456426" y="1600200"/>
            <a:ext cx="5654497" cy="369332"/>
          </a:xfrm>
          <a:prstGeom prst="rect">
            <a:avLst/>
          </a:prstGeom>
        </p:spPr>
        <p:txBody>
          <a:bodyPr wrap="none">
            <a:spAutoFit/>
          </a:bodyPr>
          <a:lstStyle/>
          <a:p>
            <a:r>
              <a:rPr lang="en-US" dirty="0"/>
              <a:t>Demo Code: </a:t>
            </a:r>
            <a:r>
              <a:rPr lang="en-US" dirty="0">
                <a:solidFill>
                  <a:srgbClr val="FF0000"/>
                </a:solidFill>
              </a:rPr>
              <a:t>github.com/mikefrobbins/Presentations</a:t>
            </a:r>
          </a:p>
        </p:txBody>
      </p:sp>
    </p:spTree>
    <p:extLst>
      <p:ext uri="{BB962C8B-B14F-4D97-AF65-F5344CB8AC3E}">
        <p14:creationId xmlns:p14="http://schemas.microsoft.com/office/powerpoint/2010/main" val="33666654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0F0C75-813C-4F29-92CE-0D43FFBAAC20}"/>
              </a:ext>
            </a:extLst>
          </p:cNvPr>
          <p:cNvSpPr>
            <a:spLocks noGrp="1"/>
          </p:cNvSpPr>
          <p:nvPr>
            <p:ph type="title"/>
          </p:nvPr>
        </p:nvSpPr>
        <p:spPr/>
        <p:txBody>
          <a:bodyPr/>
          <a:lstStyle/>
          <a:p>
            <a:r>
              <a:rPr lang="en-US" dirty="0"/>
              <a:t>Variables</a:t>
            </a:r>
          </a:p>
        </p:txBody>
      </p:sp>
      <p:sp>
        <p:nvSpPr>
          <p:cNvPr id="3" name="Content Placeholder 2">
            <a:extLst>
              <a:ext uri="{FF2B5EF4-FFF2-40B4-BE49-F238E27FC236}">
                <a16:creationId xmlns:a16="http://schemas.microsoft.com/office/drawing/2014/main" id="{49EF7CA8-7568-4D78-8568-7963977F9932}"/>
              </a:ext>
            </a:extLst>
          </p:cNvPr>
          <p:cNvSpPr>
            <a:spLocks noGrp="1"/>
          </p:cNvSpPr>
          <p:nvPr>
            <p:ph idx="1"/>
          </p:nvPr>
        </p:nvSpPr>
        <p:spPr>
          <a:xfrm>
            <a:off x="498474" y="1600200"/>
            <a:ext cx="7556313" cy="4525963"/>
          </a:xfrm>
        </p:spPr>
        <p:txBody>
          <a:bodyPr>
            <a:normAutofit/>
          </a:bodyPr>
          <a:lstStyle/>
          <a:p>
            <a:r>
              <a:rPr lang="en-US" sz="2400" dirty="0"/>
              <a:t>Static Values</a:t>
            </a:r>
          </a:p>
          <a:p>
            <a:pPr lvl="1"/>
            <a:r>
              <a:rPr lang="en-US" sz="2400" dirty="0"/>
              <a:t>Variables</a:t>
            </a:r>
          </a:p>
          <a:p>
            <a:pPr lvl="1"/>
            <a:r>
              <a:rPr lang="en-US" sz="2400" dirty="0"/>
              <a:t>Parameters</a:t>
            </a:r>
          </a:p>
          <a:p>
            <a:r>
              <a:rPr lang="en-US" sz="2400" dirty="0"/>
              <a:t>Hungarian Notation</a:t>
            </a:r>
          </a:p>
          <a:p>
            <a:pPr lvl="1"/>
            <a:r>
              <a:rPr lang="en-US" sz="2400" strike="sngStrike" dirty="0">
                <a:solidFill>
                  <a:schemeClr val="tx1"/>
                </a:solidFill>
              </a:rPr>
              <a:t>$</a:t>
            </a:r>
            <a:r>
              <a:rPr lang="en-US" sz="2400" strike="sngStrike" dirty="0" err="1">
                <a:solidFill>
                  <a:schemeClr val="tx1"/>
                </a:solidFill>
              </a:rPr>
              <a:t>strOutFile</a:t>
            </a:r>
            <a:endParaRPr lang="en-US" sz="2400" strike="sngStrike" dirty="0">
              <a:solidFill>
                <a:schemeClr val="tx1"/>
              </a:solidFill>
            </a:endParaRPr>
          </a:p>
          <a:p>
            <a:pPr lvl="1"/>
            <a:r>
              <a:rPr lang="en-US" sz="2400" dirty="0">
                <a:solidFill>
                  <a:schemeClr val="tx1"/>
                </a:solidFill>
              </a:rPr>
              <a:t>$</a:t>
            </a:r>
            <a:r>
              <a:rPr lang="en-US" sz="2400" dirty="0" err="1">
                <a:solidFill>
                  <a:schemeClr val="tx1"/>
                </a:solidFill>
              </a:rPr>
              <a:t>OutFile</a:t>
            </a:r>
            <a:endParaRPr lang="en-US" sz="2200" dirty="0"/>
          </a:p>
          <a:p>
            <a:r>
              <a:rPr lang="en-US" sz="2400" dirty="0"/>
              <a:t>Naming</a:t>
            </a:r>
          </a:p>
          <a:p>
            <a:r>
              <a:rPr lang="en-US" sz="2400" dirty="0"/>
              <a:t>Variable Reuse</a:t>
            </a:r>
          </a:p>
        </p:txBody>
      </p:sp>
    </p:spTree>
    <p:extLst>
      <p:ext uri="{BB962C8B-B14F-4D97-AF65-F5344CB8AC3E}">
        <p14:creationId xmlns:p14="http://schemas.microsoft.com/office/powerpoint/2010/main" val="24885730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485F08-2E26-48DD-A9CB-123498C9A9E8}"/>
              </a:ext>
            </a:extLst>
          </p:cNvPr>
          <p:cNvSpPr>
            <a:spLocks noGrp="1"/>
          </p:cNvSpPr>
          <p:nvPr>
            <p:ph type="title"/>
          </p:nvPr>
        </p:nvSpPr>
        <p:spPr>
          <a:xfrm>
            <a:off x="498474" y="484094"/>
            <a:ext cx="8027217" cy="1116106"/>
          </a:xfrm>
        </p:spPr>
        <p:txBody>
          <a:bodyPr/>
          <a:lstStyle/>
          <a:p>
            <a:r>
              <a:rPr lang="en-US" dirty="0"/>
              <a:t>Don’t Reuse Variable Names</a:t>
            </a:r>
          </a:p>
        </p:txBody>
      </p:sp>
      <p:sp>
        <p:nvSpPr>
          <p:cNvPr id="6" name="Content Placeholder 5">
            <a:extLst>
              <a:ext uri="{FF2B5EF4-FFF2-40B4-BE49-F238E27FC236}">
                <a16:creationId xmlns:a16="http://schemas.microsoft.com/office/drawing/2014/main" id="{967F135F-9834-4E59-BD2C-EA4333EA3264}"/>
              </a:ext>
            </a:extLst>
          </p:cNvPr>
          <p:cNvSpPr>
            <a:spLocks noGrp="1"/>
          </p:cNvSpPr>
          <p:nvPr>
            <p:ph idx="1"/>
          </p:nvPr>
        </p:nvSpPr>
        <p:spPr>
          <a:xfrm>
            <a:off x="601933" y="5426693"/>
            <a:ext cx="7940132" cy="291420"/>
          </a:xfrm>
        </p:spPr>
        <p:txBody>
          <a:bodyPr>
            <a:normAutofit fontScale="70000" lnSpcReduction="20000"/>
          </a:bodyPr>
          <a:lstStyle/>
          <a:p>
            <a:r>
              <a:rPr lang="en-US" dirty="0"/>
              <a:t>Source: </a:t>
            </a:r>
            <a:r>
              <a:rPr lang="en-US" dirty="0">
                <a:hlinkClick r:id="rId2"/>
              </a:rPr>
              <a:t>https://powershell.org/forums/topic/redundancy-of-code-in-advanced-function/</a:t>
            </a:r>
            <a:r>
              <a:rPr lang="en-US" dirty="0"/>
              <a:t> </a:t>
            </a:r>
          </a:p>
        </p:txBody>
      </p:sp>
      <p:pic>
        <p:nvPicPr>
          <p:cNvPr id="7" name="Picture 6">
            <a:extLst>
              <a:ext uri="{FF2B5EF4-FFF2-40B4-BE49-F238E27FC236}">
                <a16:creationId xmlns:a16="http://schemas.microsoft.com/office/drawing/2014/main" id="{2708D333-50BD-494F-B040-C03B73C297ED}"/>
              </a:ext>
            </a:extLst>
          </p:cNvPr>
          <p:cNvPicPr>
            <a:picLocks noChangeAspect="1"/>
          </p:cNvPicPr>
          <p:nvPr/>
        </p:nvPicPr>
        <p:blipFill>
          <a:blip r:embed="rId3"/>
          <a:stretch>
            <a:fillRect/>
          </a:stretch>
        </p:blipFill>
        <p:spPr>
          <a:xfrm>
            <a:off x="441508" y="1810459"/>
            <a:ext cx="8260983" cy="3405975"/>
          </a:xfrm>
          <a:prstGeom prst="rect">
            <a:avLst/>
          </a:prstGeom>
        </p:spPr>
      </p:pic>
    </p:spTree>
    <p:extLst>
      <p:ext uri="{BB962C8B-B14F-4D97-AF65-F5344CB8AC3E}">
        <p14:creationId xmlns:p14="http://schemas.microsoft.com/office/powerpoint/2010/main" val="3795258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8058F5-005F-444F-B1E3-0B3C2ADEFE72}"/>
              </a:ext>
            </a:extLst>
          </p:cNvPr>
          <p:cNvSpPr>
            <a:spLocks noGrp="1"/>
          </p:cNvSpPr>
          <p:nvPr>
            <p:ph type="title"/>
          </p:nvPr>
        </p:nvSpPr>
        <p:spPr/>
        <p:txBody>
          <a:bodyPr/>
          <a:lstStyle/>
          <a:p>
            <a:r>
              <a:rPr lang="en-US" dirty="0"/>
              <a:t>Parameter Naming</a:t>
            </a:r>
          </a:p>
        </p:txBody>
      </p:sp>
      <p:sp>
        <p:nvSpPr>
          <p:cNvPr id="3" name="Content Placeholder 2">
            <a:extLst>
              <a:ext uri="{FF2B5EF4-FFF2-40B4-BE49-F238E27FC236}">
                <a16:creationId xmlns:a16="http://schemas.microsoft.com/office/drawing/2014/main" id="{730B8C55-57EE-4412-B55F-A09B5EBB0627}"/>
              </a:ext>
            </a:extLst>
          </p:cNvPr>
          <p:cNvSpPr>
            <a:spLocks noGrp="1"/>
          </p:cNvSpPr>
          <p:nvPr>
            <p:ph idx="1"/>
          </p:nvPr>
        </p:nvSpPr>
        <p:spPr/>
        <p:txBody>
          <a:bodyPr/>
          <a:lstStyle/>
          <a:p>
            <a:r>
              <a:rPr lang="en-US" dirty="0"/>
              <a:t>Built-In Cmdlets</a:t>
            </a:r>
          </a:p>
          <a:p>
            <a:pPr lvl="1"/>
            <a:r>
              <a:rPr lang="en-US" dirty="0"/>
              <a:t>Azure Cmdlets</a:t>
            </a:r>
          </a:p>
          <a:p>
            <a:r>
              <a:rPr lang="en-US" dirty="0"/>
              <a:t>Plural Parameter Names</a:t>
            </a:r>
          </a:p>
          <a:p>
            <a:pPr lvl="1"/>
            <a:r>
              <a:rPr lang="en-US" dirty="0"/>
              <a:t>Avoid Them</a:t>
            </a:r>
          </a:p>
          <a:p>
            <a:pPr lvl="1"/>
            <a:r>
              <a:rPr lang="en-US" dirty="0"/>
              <a:t>Single Element</a:t>
            </a:r>
          </a:p>
          <a:p>
            <a:pPr lvl="1"/>
            <a:r>
              <a:rPr lang="en-US" dirty="0"/>
              <a:t>Multi Element</a:t>
            </a:r>
          </a:p>
          <a:p>
            <a:r>
              <a:rPr lang="en-US" dirty="0"/>
              <a:t>Pascal Case</a:t>
            </a:r>
          </a:p>
        </p:txBody>
      </p:sp>
    </p:spTree>
    <p:extLst>
      <p:ext uri="{BB962C8B-B14F-4D97-AF65-F5344CB8AC3E}">
        <p14:creationId xmlns:p14="http://schemas.microsoft.com/office/powerpoint/2010/main" val="26073994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Resume-Process ‘Demo’</a:t>
            </a:r>
          </a:p>
        </p:txBody>
      </p:sp>
      <p:pic>
        <p:nvPicPr>
          <p:cNvPr id="4" name="Content Placeholder 5"/>
          <p:cNvPicPr>
            <a:picLocks noGrp="1" noChangeAspect="1"/>
          </p:cNvPicPr>
          <p:nvPr>
            <p:ph idx="1"/>
          </p:nvPr>
        </p:nvPicPr>
        <p:blipFill>
          <a:blip r:embed="rId2"/>
          <a:stretch>
            <a:fillRect/>
          </a:stretch>
        </p:blipFill>
        <p:spPr>
          <a:xfrm>
            <a:off x="1442337" y="1600200"/>
            <a:ext cx="5668586" cy="3868809"/>
          </a:xfrm>
          <a:prstGeom prst="rect">
            <a:avLst/>
          </a:prstGeom>
        </p:spPr>
      </p:pic>
      <p:sp>
        <p:nvSpPr>
          <p:cNvPr id="5" name="Rectangle 4"/>
          <p:cNvSpPr/>
          <p:nvPr/>
        </p:nvSpPr>
        <p:spPr>
          <a:xfrm>
            <a:off x="1456426" y="1600200"/>
            <a:ext cx="5654497" cy="369332"/>
          </a:xfrm>
          <a:prstGeom prst="rect">
            <a:avLst/>
          </a:prstGeom>
        </p:spPr>
        <p:txBody>
          <a:bodyPr wrap="none">
            <a:spAutoFit/>
          </a:bodyPr>
          <a:lstStyle/>
          <a:p>
            <a:r>
              <a:rPr lang="en-US" dirty="0"/>
              <a:t>Demo Code: </a:t>
            </a:r>
            <a:r>
              <a:rPr lang="en-US" dirty="0">
                <a:solidFill>
                  <a:srgbClr val="FF0000"/>
                </a:solidFill>
              </a:rPr>
              <a:t>github.com/mikefrobbins/Presentations</a:t>
            </a:r>
          </a:p>
        </p:txBody>
      </p:sp>
    </p:spTree>
    <p:extLst>
      <p:ext uri="{BB962C8B-B14F-4D97-AF65-F5344CB8AC3E}">
        <p14:creationId xmlns:p14="http://schemas.microsoft.com/office/powerpoint/2010/main" val="21201626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811824-9DCA-4378-BF86-0126FA67A26C}"/>
              </a:ext>
            </a:extLst>
          </p:cNvPr>
          <p:cNvSpPr>
            <a:spLocks noGrp="1"/>
          </p:cNvSpPr>
          <p:nvPr>
            <p:ph type="title"/>
          </p:nvPr>
        </p:nvSpPr>
        <p:spPr/>
        <p:txBody>
          <a:bodyPr/>
          <a:lstStyle/>
          <a:p>
            <a:r>
              <a:rPr lang="en-US" dirty="0"/>
              <a:t>Where to put braces?</a:t>
            </a:r>
          </a:p>
        </p:txBody>
      </p:sp>
      <p:sp>
        <p:nvSpPr>
          <p:cNvPr id="3" name="Content Placeholder 2">
            <a:extLst>
              <a:ext uri="{FF2B5EF4-FFF2-40B4-BE49-F238E27FC236}">
                <a16:creationId xmlns:a16="http://schemas.microsoft.com/office/drawing/2014/main" id="{1C5B81AE-09C5-474F-AFF0-4AD8C09B3A0C}"/>
              </a:ext>
            </a:extLst>
          </p:cNvPr>
          <p:cNvSpPr>
            <a:spLocks noGrp="1"/>
          </p:cNvSpPr>
          <p:nvPr>
            <p:ph idx="1"/>
          </p:nvPr>
        </p:nvSpPr>
        <p:spPr>
          <a:xfrm>
            <a:off x="793841" y="5663409"/>
            <a:ext cx="7556313" cy="683305"/>
          </a:xfrm>
        </p:spPr>
        <p:txBody>
          <a:bodyPr>
            <a:normAutofit fontScale="55000" lnSpcReduction="20000"/>
          </a:bodyPr>
          <a:lstStyle/>
          <a:p>
            <a:endParaRPr lang="en-US" dirty="0"/>
          </a:p>
          <a:p>
            <a:r>
              <a:rPr lang="en-US" dirty="0"/>
              <a:t>Source: </a:t>
            </a:r>
            <a:r>
              <a:rPr lang="en-US" dirty="0">
                <a:hlinkClick r:id="rId2"/>
              </a:rPr>
              <a:t>https://github.com/PoshCode/PowerShellPracticeAndStyle/issues/24#issuecomment-106860973</a:t>
            </a:r>
            <a:endParaRPr lang="en-US" dirty="0"/>
          </a:p>
          <a:p>
            <a:endParaRPr lang="en-US" dirty="0"/>
          </a:p>
        </p:txBody>
      </p:sp>
      <p:pic>
        <p:nvPicPr>
          <p:cNvPr id="6" name="Picture 5">
            <a:extLst>
              <a:ext uri="{FF2B5EF4-FFF2-40B4-BE49-F238E27FC236}">
                <a16:creationId xmlns:a16="http://schemas.microsoft.com/office/drawing/2014/main" id="{8ED27E4D-85A4-425E-8C49-8727E504504D}"/>
              </a:ext>
            </a:extLst>
          </p:cNvPr>
          <p:cNvPicPr>
            <a:picLocks noChangeAspect="1"/>
          </p:cNvPicPr>
          <p:nvPr/>
        </p:nvPicPr>
        <p:blipFill>
          <a:blip r:embed="rId3"/>
          <a:stretch>
            <a:fillRect/>
          </a:stretch>
        </p:blipFill>
        <p:spPr>
          <a:xfrm>
            <a:off x="522513" y="1252131"/>
            <a:ext cx="8098971" cy="4789962"/>
          </a:xfrm>
          <a:prstGeom prst="rect">
            <a:avLst/>
          </a:prstGeom>
        </p:spPr>
      </p:pic>
    </p:spTree>
    <p:extLst>
      <p:ext uri="{BB962C8B-B14F-4D97-AF65-F5344CB8AC3E}">
        <p14:creationId xmlns:p14="http://schemas.microsoft.com/office/powerpoint/2010/main" val="14352992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61E3D4-FD5A-4873-8EE5-D333683235A3}"/>
              </a:ext>
            </a:extLst>
          </p:cNvPr>
          <p:cNvSpPr>
            <a:spLocks noGrp="1"/>
          </p:cNvSpPr>
          <p:nvPr>
            <p:ph type="title"/>
          </p:nvPr>
        </p:nvSpPr>
        <p:spPr/>
        <p:txBody>
          <a:bodyPr/>
          <a:lstStyle/>
          <a:p>
            <a:r>
              <a:rPr lang="en-US" dirty="0"/>
              <a:t>Great Code 6 Months Later</a:t>
            </a:r>
          </a:p>
        </p:txBody>
      </p:sp>
      <p:pic>
        <p:nvPicPr>
          <p:cNvPr id="4" name="Picture 3">
            <a:extLst>
              <a:ext uri="{FF2B5EF4-FFF2-40B4-BE49-F238E27FC236}">
                <a16:creationId xmlns:a16="http://schemas.microsoft.com/office/drawing/2014/main" id="{75EA403C-B348-43AC-8FB8-35B8E2DF1180}"/>
              </a:ext>
            </a:extLst>
          </p:cNvPr>
          <p:cNvPicPr>
            <a:picLocks noChangeAspect="1"/>
          </p:cNvPicPr>
          <p:nvPr/>
        </p:nvPicPr>
        <p:blipFill>
          <a:blip r:embed="rId2"/>
          <a:stretch>
            <a:fillRect/>
          </a:stretch>
        </p:blipFill>
        <p:spPr>
          <a:xfrm>
            <a:off x="1259840" y="1288869"/>
            <a:ext cx="6624319" cy="4968239"/>
          </a:xfrm>
          <a:prstGeom prst="rect">
            <a:avLst/>
          </a:prstGeom>
        </p:spPr>
      </p:pic>
    </p:spTree>
    <p:extLst>
      <p:ext uri="{BB962C8B-B14F-4D97-AF65-F5344CB8AC3E}">
        <p14:creationId xmlns:p14="http://schemas.microsoft.com/office/powerpoint/2010/main" val="24761686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Get-Help –Name ‘</a:t>
            </a:r>
            <a:r>
              <a:rPr lang="en-US" dirty="0" err="1"/>
              <a:t>about_Presenter</a:t>
            </a:r>
            <a:r>
              <a:rPr lang="en-US" dirty="0"/>
              <a:t>’</a:t>
            </a:r>
          </a:p>
        </p:txBody>
      </p:sp>
      <p:sp>
        <p:nvSpPr>
          <p:cNvPr id="3" name="Content Placeholder 2"/>
          <p:cNvSpPr>
            <a:spLocks noGrp="1"/>
          </p:cNvSpPr>
          <p:nvPr>
            <p:ph idx="1"/>
          </p:nvPr>
        </p:nvSpPr>
        <p:spPr>
          <a:xfrm>
            <a:off x="498474" y="1476847"/>
            <a:ext cx="7962314" cy="4897059"/>
          </a:xfrm>
        </p:spPr>
        <p:txBody>
          <a:bodyPr>
            <a:noAutofit/>
          </a:bodyPr>
          <a:lstStyle/>
          <a:p>
            <a:r>
              <a:rPr lang="en-US" sz="2400" dirty="0"/>
              <a:t>Mike F Robbins</a:t>
            </a:r>
          </a:p>
          <a:p>
            <a:r>
              <a:rPr lang="en-US" sz="2400" dirty="0"/>
              <a:t>Microsoft MVP</a:t>
            </a:r>
          </a:p>
          <a:p>
            <a:r>
              <a:rPr lang="en-US" sz="2400" dirty="0">
                <a:hlinkClick r:id="rId3"/>
              </a:rPr>
              <a:t>Mississippi PowerShell User Group</a:t>
            </a:r>
            <a:endParaRPr lang="en-US" sz="2400" dirty="0"/>
          </a:p>
          <a:p>
            <a:r>
              <a:rPr lang="en-US" sz="2400" dirty="0">
                <a:hlinkClick r:id="rId4"/>
              </a:rPr>
              <a:t>PowerShell 101: The No-Nonsense Beginner’s Guide</a:t>
            </a:r>
            <a:endParaRPr lang="en-US" sz="2400" dirty="0"/>
          </a:p>
          <a:p>
            <a:r>
              <a:rPr lang="en-US" sz="2400" dirty="0">
                <a:hlinkClick r:id="rId5"/>
              </a:rPr>
              <a:t>Windows PowerShell TFM 4th Edition</a:t>
            </a:r>
            <a:endParaRPr lang="en-US" sz="2400" dirty="0"/>
          </a:p>
          <a:p>
            <a:r>
              <a:rPr lang="en-US" sz="2400" dirty="0">
                <a:hlinkClick r:id="rId6"/>
              </a:rPr>
              <a:t>PowerShell Deep Dives</a:t>
            </a:r>
            <a:endParaRPr lang="en-US" sz="2400" dirty="0"/>
          </a:p>
          <a:p>
            <a:r>
              <a:rPr lang="en-US" sz="2400" dirty="0"/>
              <a:t>Advanced Category in the 2013 Scripting Games</a:t>
            </a:r>
          </a:p>
          <a:p>
            <a:r>
              <a:rPr lang="en-US" sz="2400" dirty="0"/>
              <a:t>Learn more about me @ </a:t>
            </a:r>
            <a:r>
              <a:rPr lang="en-US" sz="2400" dirty="0">
                <a:hlinkClick r:id="rId7"/>
              </a:rPr>
              <a:t>mikefrobbins.com</a:t>
            </a:r>
            <a:endParaRPr lang="en-US" sz="2400" dirty="0"/>
          </a:p>
        </p:txBody>
      </p:sp>
      <p:pic>
        <p:nvPicPr>
          <p:cNvPr id="4" name="Picture 3"/>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469006" y="1288066"/>
            <a:ext cx="1183819" cy="1854650"/>
          </a:xfrm>
          <a:prstGeom prst="rect">
            <a:avLst/>
          </a:prstGeom>
        </p:spPr>
      </p:pic>
    </p:spTree>
    <p:extLst>
      <p:ext uri="{BB962C8B-B14F-4D97-AF65-F5344CB8AC3E}">
        <p14:creationId xmlns:p14="http://schemas.microsoft.com/office/powerpoint/2010/main" val="16200970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8474" y="484094"/>
            <a:ext cx="7755840" cy="1116106"/>
          </a:xfrm>
        </p:spPr>
        <p:txBody>
          <a:bodyPr/>
          <a:lstStyle/>
          <a:p>
            <a:r>
              <a:rPr lang="en-US" dirty="0"/>
              <a:t>Select-Object –Property ‘Resources’</a:t>
            </a:r>
          </a:p>
        </p:txBody>
      </p:sp>
      <p:sp>
        <p:nvSpPr>
          <p:cNvPr id="3" name="Content Placeholder 2"/>
          <p:cNvSpPr>
            <a:spLocks noGrp="1"/>
          </p:cNvSpPr>
          <p:nvPr>
            <p:ph idx="1"/>
          </p:nvPr>
        </p:nvSpPr>
        <p:spPr>
          <a:xfrm>
            <a:off x="498474" y="1505524"/>
            <a:ext cx="7556313" cy="4979682"/>
          </a:xfrm>
        </p:spPr>
        <p:txBody>
          <a:bodyPr>
            <a:noAutofit/>
          </a:bodyPr>
          <a:lstStyle/>
          <a:p>
            <a:r>
              <a:rPr lang="en-US" sz="2400" dirty="0">
                <a:hlinkClick r:id="rId2"/>
              </a:rPr>
              <a:t>PowerShell Documentation</a:t>
            </a:r>
            <a:endParaRPr lang="en-US" sz="2400" dirty="0">
              <a:hlinkClick r:id="rId3"/>
            </a:endParaRPr>
          </a:p>
          <a:p>
            <a:r>
              <a:rPr lang="en-US" sz="2400" dirty="0">
                <a:hlinkClick r:id="rId3"/>
              </a:rPr>
              <a:t>PowerShell Best Practices and Style Guide</a:t>
            </a:r>
            <a:endParaRPr lang="en-US" sz="2400" dirty="0"/>
          </a:p>
          <a:p>
            <a:r>
              <a:rPr lang="en-US" sz="2400" dirty="0">
                <a:hlinkClick r:id="rId4"/>
              </a:rPr>
              <a:t>Microsoft Virtual Academy</a:t>
            </a:r>
            <a:endParaRPr lang="en-US" sz="2400" dirty="0">
              <a:hlinkClick r:id="rId5"/>
            </a:endParaRPr>
          </a:p>
          <a:p>
            <a:r>
              <a:rPr lang="en-US" sz="2400" dirty="0">
                <a:hlinkClick r:id="rId5"/>
              </a:rPr>
              <a:t>PowerShell.org</a:t>
            </a:r>
            <a:endParaRPr lang="en-US" sz="2400" dirty="0"/>
          </a:p>
          <a:p>
            <a:r>
              <a:rPr lang="en-US" sz="2400" dirty="0">
                <a:hlinkClick r:id="rId6"/>
              </a:rPr>
              <a:t>GitHub</a:t>
            </a:r>
            <a:endParaRPr lang="en-US" sz="2400" dirty="0"/>
          </a:p>
          <a:p>
            <a:r>
              <a:rPr lang="en-US" sz="2400" dirty="0">
                <a:hlinkClick r:id="rId7"/>
              </a:rPr>
              <a:t>User Groups &amp; Blogs</a:t>
            </a:r>
            <a:endParaRPr lang="en-US" sz="2400" dirty="0"/>
          </a:p>
          <a:p>
            <a:r>
              <a:rPr lang="en-US" sz="2400" dirty="0">
                <a:hlinkClick r:id="rId8"/>
              </a:rPr>
              <a:t>Twitter</a:t>
            </a:r>
            <a:endParaRPr lang="en-US" sz="2400" dirty="0"/>
          </a:p>
          <a:p>
            <a:r>
              <a:rPr lang="en-US" sz="2400" dirty="0">
                <a:hlinkClick r:id="rId9"/>
              </a:rPr>
              <a:t>Slack</a:t>
            </a:r>
            <a:endParaRPr lang="en-US" sz="2400" dirty="0"/>
          </a:p>
          <a:p>
            <a:endParaRPr lang="en-US" sz="2400" dirty="0"/>
          </a:p>
          <a:p>
            <a:endParaRPr lang="en-US" sz="2400" dirty="0">
              <a:hlinkClick r:id="rId10"/>
            </a:endParaRPr>
          </a:p>
        </p:txBody>
      </p:sp>
    </p:spTree>
    <p:extLst>
      <p:ext uri="{BB962C8B-B14F-4D97-AF65-F5344CB8AC3E}">
        <p14:creationId xmlns:p14="http://schemas.microsoft.com/office/powerpoint/2010/main" val="7269248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37853" y="501324"/>
            <a:ext cx="7275182" cy="1116106"/>
          </a:xfrm>
        </p:spPr>
        <p:txBody>
          <a:bodyPr/>
          <a:lstStyle/>
          <a:p>
            <a:r>
              <a:rPr lang="en-US" dirty="0"/>
              <a:t>Get-Contact –Identity ‘Presenter’</a:t>
            </a:r>
          </a:p>
        </p:txBody>
      </p:sp>
      <p:sp>
        <p:nvSpPr>
          <p:cNvPr id="3" name="Content Placeholder 2"/>
          <p:cNvSpPr>
            <a:spLocks noGrp="1"/>
          </p:cNvSpPr>
          <p:nvPr>
            <p:ph sz="half" idx="1"/>
          </p:nvPr>
        </p:nvSpPr>
        <p:spPr>
          <a:xfrm>
            <a:off x="1837853" y="1358899"/>
            <a:ext cx="6735779" cy="4997777"/>
          </a:xfrm>
        </p:spPr>
        <p:txBody>
          <a:bodyPr>
            <a:noAutofit/>
          </a:bodyPr>
          <a:lstStyle/>
          <a:p>
            <a:r>
              <a:rPr lang="en-US" sz="2200" dirty="0"/>
              <a:t>Blog: </a:t>
            </a:r>
            <a:r>
              <a:rPr lang="en-US" sz="2200" dirty="0">
                <a:hlinkClick r:id="rId2"/>
              </a:rPr>
              <a:t>mikefrobbins.com</a:t>
            </a:r>
            <a:r>
              <a:rPr lang="en-US" sz="2200" dirty="0"/>
              <a:t> (or MrPowerShell.com)</a:t>
            </a:r>
          </a:p>
          <a:p>
            <a:endParaRPr lang="en-US" sz="2200" dirty="0"/>
          </a:p>
          <a:p>
            <a:endParaRPr lang="en-US" sz="2200" dirty="0"/>
          </a:p>
          <a:p>
            <a:endParaRPr lang="en-US" sz="2200" dirty="0"/>
          </a:p>
          <a:p>
            <a:r>
              <a:rPr lang="en-US" sz="2200" dirty="0"/>
              <a:t>Twitter: </a:t>
            </a:r>
            <a:r>
              <a:rPr lang="en-US" sz="2200" dirty="0">
                <a:hlinkClick r:id="rId3"/>
              </a:rPr>
              <a:t>@</a:t>
            </a:r>
            <a:r>
              <a:rPr lang="en-US" sz="2200" dirty="0" err="1">
                <a:hlinkClick r:id="rId3"/>
              </a:rPr>
              <a:t>mikefrobbins</a:t>
            </a:r>
            <a:endParaRPr lang="en-US" sz="2200" dirty="0"/>
          </a:p>
          <a:p>
            <a:r>
              <a:rPr lang="en-US" sz="2200" dirty="0"/>
              <a:t>LinkedIn: </a:t>
            </a:r>
            <a:r>
              <a:rPr lang="en-US" sz="2200" dirty="0">
                <a:hlinkClick r:id="rId4"/>
              </a:rPr>
              <a:t>www.linkedin.com/in/mikefrobbins</a:t>
            </a:r>
            <a:endParaRPr lang="en-US" sz="2200" dirty="0"/>
          </a:p>
          <a:p>
            <a:r>
              <a:rPr lang="en-US" sz="2200" dirty="0"/>
              <a:t>E-Mail: See </a:t>
            </a:r>
            <a:r>
              <a:rPr lang="en-US" sz="2200" dirty="0">
                <a:hlinkClick r:id="rId5"/>
              </a:rPr>
              <a:t>mikefrobbins.com/about/</a:t>
            </a:r>
            <a:endParaRPr lang="en-US" sz="2200" dirty="0"/>
          </a:p>
          <a:p>
            <a:r>
              <a:rPr lang="en-US" sz="2200" dirty="0"/>
              <a:t>User Group: </a:t>
            </a:r>
            <a:r>
              <a:rPr lang="en-US" sz="2200" dirty="0">
                <a:hlinkClick r:id="rId6"/>
              </a:rPr>
              <a:t>mspsug.com</a:t>
            </a:r>
            <a:r>
              <a:rPr lang="en-US" sz="2200" dirty="0"/>
              <a:t> (or MsPowerShell.com)</a:t>
            </a:r>
          </a:p>
        </p:txBody>
      </p:sp>
      <p:pic>
        <p:nvPicPr>
          <p:cNvPr id="6" name="Picture 5"/>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172358" y="1831780"/>
            <a:ext cx="1784006" cy="1784006"/>
          </a:xfrm>
          <a:prstGeom prst="rect">
            <a:avLst/>
          </a:prstGeom>
        </p:spPr>
      </p:pic>
      <p:pic>
        <p:nvPicPr>
          <p:cNvPr id="7" name="Picture 6">
            <a:hlinkClick r:id="rId8"/>
          </p:cNvPr>
          <p:cNvPicPr>
            <a:picLocks noChangeAspect="1"/>
          </p:cNvPicPr>
          <p:nvPr/>
        </p:nvPicPr>
        <p:blipFill>
          <a:blip r:embed="rId9"/>
          <a:stretch>
            <a:fillRect/>
          </a:stretch>
        </p:blipFill>
        <p:spPr>
          <a:xfrm>
            <a:off x="127972" y="2518461"/>
            <a:ext cx="1428750" cy="2038349"/>
          </a:xfrm>
          <a:prstGeom prst="rect">
            <a:avLst/>
          </a:prstGeom>
        </p:spPr>
      </p:pic>
      <p:pic>
        <p:nvPicPr>
          <p:cNvPr id="8" name="Picture 7">
            <a:hlinkClick r:id="rId10"/>
          </p:cNvPr>
          <p:cNvPicPr>
            <a:picLocks noChangeAspect="1"/>
          </p:cNvPicPr>
          <p:nvPr/>
        </p:nvPicPr>
        <p:blipFill>
          <a:blip r:embed="rId11"/>
          <a:stretch>
            <a:fillRect/>
          </a:stretch>
        </p:blipFill>
        <p:spPr>
          <a:xfrm>
            <a:off x="127972" y="4629819"/>
            <a:ext cx="1428750" cy="1781175"/>
          </a:xfrm>
          <a:prstGeom prst="rect">
            <a:avLst/>
          </a:prstGeom>
        </p:spPr>
      </p:pic>
      <p:pic>
        <p:nvPicPr>
          <p:cNvPr id="9" name="Content Placeholder 3">
            <a:hlinkClick r:id="rId12"/>
            <a:extLst>
              <a:ext uri="{FF2B5EF4-FFF2-40B4-BE49-F238E27FC236}">
                <a16:creationId xmlns:a16="http://schemas.microsoft.com/office/drawing/2014/main" id="{E6C595FB-3EA1-4C94-BAC2-76291E4BDD99}"/>
              </a:ext>
            </a:extLst>
          </p:cNvPr>
          <p:cNvPicPr>
            <a:picLocks noChangeAspect="1"/>
          </p:cNvPicPr>
          <p:nvPr/>
        </p:nvPicPr>
        <p:blipFill>
          <a:blip r:embed="rId13"/>
          <a:stretch>
            <a:fillRect/>
          </a:stretch>
        </p:blipFill>
        <p:spPr>
          <a:xfrm>
            <a:off x="127972" y="611131"/>
            <a:ext cx="1428750" cy="1852083"/>
          </a:xfrm>
          <a:prstGeom prst="rect">
            <a:avLst/>
          </a:prstGeom>
        </p:spPr>
      </p:pic>
    </p:spTree>
    <p:extLst>
      <p:ext uri="{BB962C8B-B14F-4D97-AF65-F5344CB8AC3E}">
        <p14:creationId xmlns:p14="http://schemas.microsoft.com/office/powerpoint/2010/main" val="3616772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8474" y="484094"/>
            <a:ext cx="8283061" cy="1116106"/>
          </a:xfrm>
        </p:spPr>
        <p:txBody>
          <a:bodyPr/>
          <a:lstStyle/>
          <a:p>
            <a:r>
              <a:rPr lang="en-US" dirty="0"/>
              <a:t>Write-Output ‘Questions for Audience’</a:t>
            </a:r>
          </a:p>
        </p:txBody>
      </p:sp>
      <p:sp>
        <p:nvSpPr>
          <p:cNvPr id="3" name="Content Placeholder 2"/>
          <p:cNvSpPr>
            <a:spLocks noGrp="1"/>
          </p:cNvSpPr>
          <p:nvPr>
            <p:ph idx="1"/>
          </p:nvPr>
        </p:nvSpPr>
        <p:spPr>
          <a:xfrm>
            <a:off x="498474" y="1495514"/>
            <a:ext cx="7556313" cy="5003760"/>
          </a:xfrm>
        </p:spPr>
        <p:txBody>
          <a:bodyPr>
            <a:normAutofit/>
          </a:bodyPr>
          <a:lstStyle/>
          <a:p>
            <a:r>
              <a:rPr lang="en-US" sz="2400" dirty="0"/>
              <a:t>IT Pro’s</a:t>
            </a:r>
          </a:p>
          <a:p>
            <a:r>
              <a:rPr lang="en-US" sz="2400" dirty="0"/>
              <a:t>Developers</a:t>
            </a:r>
          </a:p>
          <a:p>
            <a:r>
              <a:rPr lang="en-US" sz="2400" dirty="0"/>
              <a:t>Unit Testing</a:t>
            </a:r>
          </a:p>
          <a:p>
            <a:r>
              <a:rPr lang="en-US" sz="2400" dirty="0"/>
              <a:t>Source Control</a:t>
            </a:r>
          </a:p>
          <a:p>
            <a:r>
              <a:rPr lang="en-US" sz="2400" dirty="0">
                <a:hlinkClick r:id="rId3"/>
              </a:rPr>
              <a:t>VSCode (Visual Studio Code)</a:t>
            </a:r>
            <a:endParaRPr lang="en-US" sz="2400" dirty="0"/>
          </a:p>
          <a:p>
            <a:r>
              <a:rPr lang="en-US" sz="2400" dirty="0"/>
              <a:t>ISE (Integrated Scripting Environment)</a:t>
            </a:r>
          </a:p>
          <a:p>
            <a:r>
              <a:rPr lang="en-US" sz="2400" dirty="0">
                <a:hlinkClick r:id="rId4"/>
              </a:rPr>
              <a:t>PowerShell Core</a:t>
            </a:r>
            <a:endParaRPr lang="en-US" sz="2400" dirty="0"/>
          </a:p>
          <a:p>
            <a:r>
              <a:rPr lang="en-US" sz="2400" dirty="0"/>
              <a:t>PowerShell Experts</a:t>
            </a:r>
          </a:p>
          <a:p>
            <a:endParaRPr lang="en-US" sz="2400" dirty="0"/>
          </a:p>
        </p:txBody>
      </p:sp>
    </p:spTree>
    <p:extLst>
      <p:ext uri="{BB962C8B-B14F-4D97-AF65-F5344CB8AC3E}">
        <p14:creationId xmlns:p14="http://schemas.microsoft.com/office/powerpoint/2010/main" val="34053451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D1AE40-D59E-4AA2-AD01-47C6FFB717D7}"/>
              </a:ext>
            </a:extLst>
          </p:cNvPr>
          <p:cNvSpPr>
            <a:spLocks noGrp="1"/>
          </p:cNvSpPr>
          <p:nvPr>
            <p:ph type="title"/>
          </p:nvPr>
        </p:nvSpPr>
        <p:spPr/>
        <p:txBody>
          <a:bodyPr/>
          <a:lstStyle/>
          <a:p>
            <a:r>
              <a:rPr lang="en-US" dirty="0"/>
              <a:t> Get-</a:t>
            </a:r>
            <a:r>
              <a:rPr lang="en-US" dirty="0" err="1"/>
              <a:t>HotFix</a:t>
            </a:r>
            <a:r>
              <a:rPr lang="en-US" dirty="0"/>
              <a:t> </a:t>
            </a:r>
          </a:p>
        </p:txBody>
      </p:sp>
      <p:pic>
        <p:nvPicPr>
          <p:cNvPr id="4" name="Content Placeholder 3">
            <a:extLst>
              <a:ext uri="{FF2B5EF4-FFF2-40B4-BE49-F238E27FC236}">
                <a16:creationId xmlns:a16="http://schemas.microsoft.com/office/drawing/2014/main" id="{DF89A0DC-BCE5-4DE6-9CB4-05006667471E}"/>
              </a:ext>
            </a:extLst>
          </p:cNvPr>
          <p:cNvPicPr>
            <a:picLocks noGrp="1" noChangeAspect="1"/>
          </p:cNvPicPr>
          <p:nvPr>
            <p:ph idx="1"/>
          </p:nvPr>
        </p:nvPicPr>
        <p:blipFill>
          <a:blip r:embed="rId3"/>
          <a:stretch>
            <a:fillRect/>
          </a:stretch>
        </p:blipFill>
        <p:spPr>
          <a:xfrm>
            <a:off x="1248859" y="1466192"/>
            <a:ext cx="6646281" cy="4144963"/>
          </a:xfrm>
          <a:prstGeom prst="rect">
            <a:avLst/>
          </a:prstGeom>
        </p:spPr>
      </p:pic>
    </p:spTree>
    <p:extLst>
      <p:ext uri="{BB962C8B-B14F-4D97-AF65-F5344CB8AC3E}">
        <p14:creationId xmlns:p14="http://schemas.microsoft.com/office/powerpoint/2010/main" val="36368455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7F60D5-3DB6-4E84-BCBA-9BDBCF092FE8}"/>
              </a:ext>
            </a:extLst>
          </p:cNvPr>
          <p:cNvSpPr>
            <a:spLocks noGrp="1"/>
          </p:cNvSpPr>
          <p:nvPr>
            <p:ph type="title"/>
          </p:nvPr>
        </p:nvSpPr>
        <p:spPr/>
        <p:txBody>
          <a:bodyPr/>
          <a:lstStyle/>
          <a:p>
            <a:r>
              <a:rPr lang="en-US" dirty="0"/>
              <a:t>Quick &amp; Dirty Code 6 Months Later</a:t>
            </a:r>
          </a:p>
        </p:txBody>
      </p:sp>
      <p:pic>
        <p:nvPicPr>
          <p:cNvPr id="4" name="Content Placeholder 3">
            <a:extLst>
              <a:ext uri="{FF2B5EF4-FFF2-40B4-BE49-F238E27FC236}">
                <a16:creationId xmlns:a16="http://schemas.microsoft.com/office/drawing/2014/main" id="{E6166962-D477-4E30-8F39-E501C8EFAFFE}"/>
              </a:ext>
            </a:extLst>
          </p:cNvPr>
          <p:cNvPicPr>
            <a:picLocks noGrp="1" noChangeAspect="1"/>
          </p:cNvPicPr>
          <p:nvPr>
            <p:ph idx="1"/>
          </p:nvPr>
        </p:nvPicPr>
        <p:blipFill>
          <a:blip r:embed="rId2"/>
          <a:stretch>
            <a:fillRect/>
          </a:stretch>
        </p:blipFill>
        <p:spPr>
          <a:xfrm>
            <a:off x="2706656" y="1293223"/>
            <a:ext cx="3730688" cy="4974251"/>
          </a:xfrm>
          <a:prstGeom prst="rect">
            <a:avLst/>
          </a:prstGeom>
        </p:spPr>
      </p:pic>
    </p:spTree>
    <p:extLst>
      <p:ext uri="{BB962C8B-B14F-4D97-AF65-F5344CB8AC3E}">
        <p14:creationId xmlns:p14="http://schemas.microsoft.com/office/powerpoint/2010/main" val="10961352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Set-Content ‘Information to Cover’</a:t>
            </a:r>
          </a:p>
        </p:txBody>
      </p:sp>
      <p:sp>
        <p:nvSpPr>
          <p:cNvPr id="3" name="Content Placeholder 2"/>
          <p:cNvSpPr>
            <a:spLocks noGrp="1"/>
          </p:cNvSpPr>
          <p:nvPr>
            <p:ph idx="1"/>
          </p:nvPr>
        </p:nvSpPr>
        <p:spPr>
          <a:xfrm>
            <a:off x="498474" y="1600200"/>
            <a:ext cx="7414255" cy="4885006"/>
          </a:xfrm>
        </p:spPr>
        <p:txBody>
          <a:bodyPr>
            <a:normAutofit/>
          </a:bodyPr>
          <a:lstStyle/>
          <a:p>
            <a:r>
              <a:rPr lang="en-US" sz="2400" dirty="0"/>
              <a:t>Functions and Script Modules</a:t>
            </a:r>
          </a:p>
          <a:p>
            <a:pPr lvl="1"/>
            <a:r>
              <a:rPr lang="en-US" sz="2400" dirty="0"/>
              <a:t>Parameters</a:t>
            </a:r>
          </a:p>
          <a:p>
            <a:pPr lvl="1"/>
            <a:r>
              <a:rPr lang="en-US" sz="2400" dirty="0"/>
              <a:t>Parameter Validation</a:t>
            </a:r>
          </a:p>
          <a:p>
            <a:pPr lvl="1"/>
            <a:r>
              <a:rPr lang="en-US" sz="2400" dirty="0" err="1"/>
              <a:t>CmdletBinding</a:t>
            </a:r>
            <a:endParaRPr lang="en-US" sz="2400" dirty="0"/>
          </a:p>
          <a:p>
            <a:pPr lvl="1"/>
            <a:r>
              <a:rPr lang="en-US" sz="2400" dirty="0" err="1"/>
              <a:t>SupportsShouldProcess</a:t>
            </a:r>
            <a:endParaRPr lang="en-US" sz="2400" dirty="0"/>
          </a:p>
          <a:p>
            <a:pPr lvl="1"/>
            <a:r>
              <a:rPr lang="en-US" sz="2400" dirty="0"/>
              <a:t>Pipeline Input</a:t>
            </a:r>
          </a:p>
          <a:p>
            <a:pPr lvl="1"/>
            <a:r>
              <a:rPr lang="en-US" sz="2400" dirty="0"/>
              <a:t>Error Handling</a:t>
            </a:r>
          </a:p>
          <a:p>
            <a:pPr lvl="1"/>
            <a:r>
              <a:rPr lang="en-US" sz="2400" dirty="0"/>
              <a:t>Module Manifest</a:t>
            </a:r>
          </a:p>
          <a:p>
            <a:pPr lvl="1"/>
            <a:r>
              <a:rPr lang="en-US" sz="2400" dirty="0"/>
              <a:t>Custom Formatting</a:t>
            </a:r>
          </a:p>
          <a:p>
            <a:pPr lvl="1"/>
            <a:r>
              <a:rPr lang="en-US" sz="2400" dirty="0"/>
              <a:t>And More </a:t>
            </a:r>
            <a:r>
              <a:rPr lang="en-US" sz="2400" dirty="0">
                <a:sym typeface="Wingdings" panose="05000000000000000000" pitchFamily="2" charset="2"/>
              </a:rPr>
              <a:t></a:t>
            </a:r>
            <a:endParaRPr lang="en-US" sz="2400" dirty="0"/>
          </a:p>
        </p:txBody>
      </p:sp>
    </p:spTree>
    <p:extLst>
      <p:ext uri="{BB962C8B-B14F-4D97-AF65-F5344CB8AC3E}">
        <p14:creationId xmlns:p14="http://schemas.microsoft.com/office/powerpoint/2010/main" val="6671427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Start-Process ‘Demo’</a:t>
            </a:r>
          </a:p>
        </p:txBody>
      </p:sp>
      <p:pic>
        <p:nvPicPr>
          <p:cNvPr id="4" name="Content Placeholder 5"/>
          <p:cNvPicPr>
            <a:picLocks noGrp="1" noChangeAspect="1"/>
          </p:cNvPicPr>
          <p:nvPr>
            <p:ph idx="1"/>
          </p:nvPr>
        </p:nvPicPr>
        <p:blipFill>
          <a:blip r:embed="rId2"/>
          <a:stretch>
            <a:fillRect/>
          </a:stretch>
        </p:blipFill>
        <p:spPr>
          <a:xfrm>
            <a:off x="1442337" y="1600200"/>
            <a:ext cx="5668586" cy="3868809"/>
          </a:xfrm>
          <a:prstGeom prst="rect">
            <a:avLst/>
          </a:prstGeom>
        </p:spPr>
      </p:pic>
      <p:sp>
        <p:nvSpPr>
          <p:cNvPr id="5" name="Rectangle 4"/>
          <p:cNvSpPr/>
          <p:nvPr/>
        </p:nvSpPr>
        <p:spPr>
          <a:xfrm>
            <a:off x="1456426" y="1600200"/>
            <a:ext cx="5654497" cy="369332"/>
          </a:xfrm>
          <a:prstGeom prst="rect">
            <a:avLst/>
          </a:prstGeom>
        </p:spPr>
        <p:txBody>
          <a:bodyPr wrap="none">
            <a:spAutoFit/>
          </a:bodyPr>
          <a:lstStyle/>
          <a:p>
            <a:r>
              <a:rPr lang="en-US" dirty="0"/>
              <a:t>Demo Code: </a:t>
            </a:r>
            <a:r>
              <a:rPr lang="en-US" dirty="0">
                <a:solidFill>
                  <a:srgbClr val="FF0000"/>
                </a:solidFill>
              </a:rPr>
              <a:t>github.com/mikefrobbins/Presentations</a:t>
            </a:r>
          </a:p>
        </p:txBody>
      </p:sp>
    </p:spTree>
    <p:extLst>
      <p:ext uri="{BB962C8B-B14F-4D97-AF65-F5344CB8AC3E}">
        <p14:creationId xmlns:p14="http://schemas.microsoft.com/office/powerpoint/2010/main" val="29056231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0CC767-4FF5-4B16-8620-336A2A965375}"/>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45DB7CD7-261B-442C-AD0E-BC70075E9BB2}"/>
              </a:ext>
            </a:extLst>
          </p:cNvPr>
          <p:cNvSpPr>
            <a:spLocks noGrp="1"/>
          </p:cNvSpPr>
          <p:nvPr>
            <p:ph idx="1"/>
          </p:nvPr>
        </p:nvSpPr>
        <p:spPr>
          <a:xfrm>
            <a:off x="498474" y="1770185"/>
            <a:ext cx="7556313" cy="4603721"/>
          </a:xfrm>
        </p:spPr>
        <p:txBody>
          <a:bodyPr>
            <a:noAutofit/>
          </a:bodyPr>
          <a:lstStyle/>
          <a:p>
            <a:r>
              <a:rPr lang="en-US" sz="2400" dirty="0"/>
              <a:t>Think</a:t>
            </a:r>
          </a:p>
          <a:p>
            <a:r>
              <a:rPr lang="en-US" sz="2400" dirty="0"/>
              <a:t>Plan</a:t>
            </a:r>
          </a:p>
          <a:p>
            <a:r>
              <a:rPr lang="en-US" sz="2400" dirty="0"/>
              <a:t>Learning –ne Searching the Internet</a:t>
            </a:r>
          </a:p>
          <a:p>
            <a:r>
              <a:rPr lang="en-US" sz="2400" dirty="0"/>
              <a:t>Stealing (I mean borrowing) Code</a:t>
            </a:r>
          </a:p>
          <a:p>
            <a:r>
              <a:rPr lang="en-US" sz="2400" dirty="0"/>
              <a:t>What Problem are you trying to solve?</a:t>
            </a:r>
          </a:p>
          <a:p>
            <a:r>
              <a:rPr lang="en-US" sz="2400" dirty="0"/>
              <a:t>Don’t Reinvent the Wheel</a:t>
            </a:r>
          </a:p>
          <a:p>
            <a:r>
              <a:rPr lang="en-US" sz="2400" dirty="0"/>
              <a:t>Don’t Overcomplicate Things</a:t>
            </a:r>
          </a:p>
        </p:txBody>
      </p:sp>
    </p:spTree>
    <p:extLst>
      <p:ext uri="{BB962C8B-B14F-4D97-AF65-F5344CB8AC3E}">
        <p14:creationId xmlns:p14="http://schemas.microsoft.com/office/powerpoint/2010/main" val="18925224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F89D27-571D-458E-B404-1738FEF8A206}"/>
              </a:ext>
            </a:extLst>
          </p:cNvPr>
          <p:cNvSpPr>
            <a:spLocks noGrp="1"/>
          </p:cNvSpPr>
          <p:nvPr>
            <p:ph type="title"/>
          </p:nvPr>
        </p:nvSpPr>
        <p:spPr/>
        <p:txBody>
          <a:bodyPr/>
          <a:lstStyle/>
          <a:p>
            <a:r>
              <a:rPr lang="en-US" dirty="0"/>
              <a:t>Thought Process</a:t>
            </a:r>
          </a:p>
        </p:txBody>
      </p:sp>
      <p:sp>
        <p:nvSpPr>
          <p:cNvPr id="3" name="Content Placeholder 2">
            <a:extLst>
              <a:ext uri="{FF2B5EF4-FFF2-40B4-BE49-F238E27FC236}">
                <a16:creationId xmlns:a16="http://schemas.microsoft.com/office/drawing/2014/main" id="{D92F25C0-A0C7-4678-BF05-DF020337CAB6}"/>
              </a:ext>
            </a:extLst>
          </p:cNvPr>
          <p:cNvSpPr>
            <a:spLocks noGrp="1"/>
          </p:cNvSpPr>
          <p:nvPr>
            <p:ph idx="1"/>
          </p:nvPr>
        </p:nvSpPr>
        <p:spPr>
          <a:xfrm>
            <a:off x="498474" y="1727982"/>
            <a:ext cx="7556313" cy="4645924"/>
          </a:xfrm>
        </p:spPr>
        <p:txBody>
          <a:bodyPr>
            <a:noAutofit/>
          </a:bodyPr>
          <a:lstStyle/>
          <a:p>
            <a:r>
              <a:rPr lang="en-US" sz="2400" dirty="0"/>
              <a:t>Aliases and Positional Parameters</a:t>
            </a:r>
          </a:p>
          <a:p>
            <a:r>
              <a:rPr lang="en-US" sz="2400" dirty="0"/>
              <a:t>Readability</a:t>
            </a:r>
          </a:p>
          <a:p>
            <a:r>
              <a:rPr lang="en-US" sz="2400" dirty="0"/>
              <a:t>Unnecessary code</a:t>
            </a:r>
          </a:p>
          <a:p>
            <a:r>
              <a:rPr lang="en-US" sz="2400" dirty="0"/>
              <a:t>Attention to Detail</a:t>
            </a:r>
          </a:p>
          <a:p>
            <a:r>
              <a:rPr lang="en-US" sz="2400" dirty="0"/>
              <a:t>Clarity</a:t>
            </a:r>
          </a:p>
          <a:p>
            <a:r>
              <a:rPr lang="en-US" sz="2400" dirty="0"/>
              <a:t>Manageable Steps</a:t>
            </a:r>
          </a:p>
          <a:p>
            <a:r>
              <a:rPr lang="en-US" sz="2400" dirty="0"/>
              <a:t>Simplicity</a:t>
            </a:r>
          </a:p>
        </p:txBody>
      </p:sp>
    </p:spTree>
    <p:extLst>
      <p:ext uri="{BB962C8B-B14F-4D97-AF65-F5344CB8AC3E}">
        <p14:creationId xmlns:p14="http://schemas.microsoft.com/office/powerpoint/2010/main" val="18747789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Advantage">
  <a:themeElements>
    <a:clrScheme name="PowerShellorg">
      <a:dk1>
        <a:srgbClr val="000000"/>
      </a:dk1>
      <a:lt1>
        <a:sysClr val="window" lastClr="FFFFFF"/>
      </a:lt1>
      <a:dk2>
        <a:srgbClr val="2B142D"/>
      </a:dk2>
      <a:lt2>
        <a:srgbClr val="AFCEE6"/>
      </a:lt2>
      <a:accent1>
        <a:srgbClr val="2473BE"/>
      </a:accent1>
      <a:accent2>
        <a:srgbClr val="B35B20"/>
      </a:accent2>
      <a:accent3>
        <a:srgbClr val="BB1168"/>
      </a:accent3>
      <a:accent4>
        <a:srgbClr val="BB2622"/>
      </a:accent4>
      <a:accent5>
        <a:srgbClr val="58C322"/>
      </a:accent5>
      <a:accent6>
        <a:srgbClr val="6909BE"/>
      </a:accent6>
      <a:hlink>
        <a:srgbClr val="BC5FBC"/>
      </a:hlink>
      <a:folHlink>
        <a:srgbClr val="9775A7"/>
      </a:folHlink>
    </a:clrScheme>
    <a:fontScheme name="Advantage">
      <a:majorFont>
        <a:latin typeface="Rockwell"/>
        <a:ea typeface=""/>
        <a:cs typeface=""/>
        <a:font script="Jpan" typeface="ＭＳ ゴシック"/>
        <a:font script="Hans" typeface="宋体"/>
        <a:font script="Hant" typeface="新細明體"/>
      </a:majorFont>
      <a:minorFont>
        <a:latin typeface="Rockwell"/>
        <a:ea typeface=""/>
        <a:cs typeface=""/>
        <a:font script="Jpan" typeface="ＭＳ ゴシック"/>
        <a:font script="Hans" typeface="宋体"/>
        <a:font script="Hant" typeface="新細明體"/>
      </a:minorFont>
    </a:fontScheme>
    <a:fmtScheme name="Advantage">
      <a:fillStyleLst>
        <a:solidFill>
          <a:schemeClr val="phClr"/>
        </a:solidFill>
        <a:gradFill rotWithShape="1">
          <a:gsLst>
            <a:gs pos="0">
              <a:schemeClr val="phClr">
                <a:tint val="100000"/>
                <a:shade val="40000"/>
                <a:alpha val="100000"/>
                <a:satMod val="150000"/>
                <a:lumMod val="100000"/>
              </a:schemeClr>
            </a:gs>
            <a:gs pos="100000">
              <a:schemeClr val="phClr">
                <a:tint val="70000"/>
                <a:shade val="100000"/>
                <a:alpha val="100000"/>
                <a:satMod val="200000"/>
                <a:lumMod val="100000"/>
              </a:schemeClr>
            </a:gs>
          </a:gsLst>
          <a:lin ang="6000000" scaled="1"/>
        </a:gradFill>
        <a:gradFill rotWithShape="1">
          <a:gsLst>
            <a:gs pos="0">
              <a:schemeClr val="phClr">
                <a:shade val="40000"/>
                <a:alpha val="100000"/>
                <a:satMod val="150000"/>
                <a:lumMod val="100000"/>
              </a:schemeClr>
            </a:gs>
            <a:gs pos="100000">
              <a:schemeClr val="phClr">
                <a:tint val="70000"/>
                <a:shade val="100000"/>
                <a:alpha val="100000"/>
                <a:satMod val="200000"/>
                <a:lumMod val="100000"/>
              </a:schemeClr>
            </a:gs>
          </a:gsLst>
          <a:lin ang="5400000" scaled="1"/>
        </a:gra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innerShdw blurRad="50800" dist="25400" dir="13500000">
              <a:srgbClr val="FFFFFF">
                <a:alpha val="75000"/>
              </a:srgbClr>
            </a:innerShdw>
            <a:outerShdw blurRad="63500" dist="25400" dir="5400000" rotWithShape="0">
              <a:srgbClr val="808080">
                <a:alpha val="75000"/>
              </a:srgbClr>
            </a:outerShdw>
          </a:effectLst>
        </a:effectStyle>
        <a:effectStyle>
          <a:effectLst/>
          <a:scene3d>
            <a:camera prst="orthographicFront">
              <a:rot lat="0" lon="0" rev="0"/>
            </a:camera>
            <a:lightRig rig="twoPt" dir="tl">
              <a:rot lat="0" lon="0" rev="4500000"/>
            </a:lightRig>
          </a:scene3d>
          <a:sp3d>
            <a:bevelT w="63500" h="50800"/>
          </a:sp3d>
        </a:effectStyle>
      </a:effectStyleLst>
      <a:bgFillStyleLst>
        <a:solidFill>
          <a:schemeClr val="phClr"/>
        </a:solidFill>
        <a:gradFill rotWithShape="1">
          <a:gsLst>
            <a:gs pos="0">
              <a:schemeClr val="phClr">
                <a:tint val="40000"/>
                <a:satMod val="1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PSHSummit_4x3</Template>
  <TotalTime>2065</TotalTime>
  <Words>1457</Words>
  <Application>Microsoft Office PowerPoint</Application>
  <PresentationFormat>On-screen Show (4:3)</PresentationFormat>
  <Paragraphs>245</Paragraphs>
  <Slides>21</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Calibri</vt:lpstr>
      <vt:lpstr>Consolas</vt:lpstr>
      <vt:lpstr>Rockwell</vt:lpstr>
      <vt:lpstr>Wingdings</vt:lpstr>
      <vt:lpstr>Advantage</vt:lpstr>
      <vt:lpstr>Writing Award Winning PowerShell</vt:lpstr>
      <vt:lpstr>Get-Help –Name ‘about_Presenter’</vt:lpstr>
      <vt:lpstr>Write-Output ‘Questions for Audience’</vt:lpstr>
      <vt:lpstr> Get-HotFix </vt:lpstr>
      <vt:lpstr>Quick &amp; Dirty Code 6 Months Later</vt:lpstr>
      <vt:lpstr>Set-Content ‘Information to Cover’</vt:lpstr>
      <vt:lpstr>Start-Process ‘Demo’</vt:lpstr>
      <vt:lpstr>Introduction</vt:lpstr>
      <vt:lpstr>Thought Process</vt:lpstr>
      <vt:lpstr>Create a Script or Function?</vt:lpstr>
      <vt:lpstr>What is a Function?</vt:lpstr>
      <vt:lpstr>Function Naming</vt:lpstr>
      <vt:lpstr>Resume-Process ‘Demo’</vt:lpstr>
      <vt:lpstr>Variables</vt:lpstr>
      <vt:lpstr>Don’t Reuse Variable Names</vt:lpstr>
      <vt:lpstr>Parameter Naming</vt:lpstr>
      <vt:lpstr>Resume-Process ‘Demo’</vt:lpstr>
      <vt:lpstr>Where to put braces?</vt:lpstr>
      <vt:lpstr>Great Code 6 Months Later</vt:lpstr>
      <vt:lpstr>Select-Object –Property ‘Resources’</vt:lpstr>
      <vt:lpstr>Get-Contact –Identity ‘Presenter’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Mike Robbins</dc:creator>
  <cp:lastModifiedBy>Mike Robbins</cp:lastModifiedBy>
  <cp:revision>229</cp:revision>
  <dcterms:created xsi:type="dcterms:W3CDTF">2015-04-24T20:45:20Z</dcterms:created>
  <dcterms:modified xsi:type="dcterms:W3CDTF">2018-04-10T14:43:02Z</dcterms:modified>
</cp:coreProperties>
</file>

<file path=docProps/thumbnail.jpeg>
</file>